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handoutMasterIdLst>
    <p:handoutMasterId r:id="rId30"/>
  </p:handoutMasterIdLst>
  <p:sldIdLst>
    <p:sldId id="256" r:id="rId2"/>
    <p:sldId id="281" r:id="rId3"/>
    <p:sldId id="304" r:id="rId4"/>
    <p:sldId id="310" r:id="rId5"/>
    <p:sldId id="305" r:id="rId6"/>
    <p:sldId id="303" r:id="rId7"/>
    <p:sldId id="287" r:id="rId8"/>
    <p:sldId id="293" r:id="rId9"/>
    <p:sldId id="297" r:id="rId10"/>
    <p:sldId id="296" r:id="rId11"/>
    <p:sldId id="298" r:id="rId12"/>
    <p:sldId id="283" r:id="rId13"/>
    <p:sldId id="284" r:id="rId14"/>
    <p:sldId id="292" r:id="rId15"/>
    <p:sldId id="295" r:id="rId16"/>
    <p:sldId id="301" r:id="rId17"/>
    <p:sldId id="306" r:id="rId18"/>
    <p:sldId id="286" r:id="rId19"/>
    <p:sldId id="299" r:id="rId20"/>
    <p:sldId id="300" r:id="rId21"/>
    <p:sldId id="277" r:id="rId22"/>
    <p:sldId id="282" r:id="rId23"/>
    <p:sldId id="302" r:id="rId24"/>
    <p:sldId id="309" r:id="rId25"/>
    <p:sldId id="279" r:id="rId26"/>
    <p:sldId id="308" r:id="rId27"/>
    <p:sldId id="285" r:id="rId28"/>
  </p:sldIdLst>
  <p:sldSz cx="12192000" cy="6858000"/>
  <p:notesSz cx="6805613" cy="9944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00DA"/>
    <a:srgbClr val="FA50E6"/>
    <a:srgbClr val="404040"/>
    <a:srgbClr val="010101"/>
    <a:srgbClr val="EF6100"/>
    <a:srgbClr val="AD6A38"/>
    <a:srgbClr val="418DD9"/>
    <a:srgbClr val="1A5BB4"/>
    <a:srgbClr val="656565"/>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varScale="1">
        <p:scale>
          <a:sx n="110" d="100"/>
          <a:sy n="110" d="100"/>
        </p:scale>
        <p:origin x="630" y="114"/>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2000" cy="72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099" cy="498932"/>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54939" y="0"/>
            <a:ext cx="2949099" cy="498932"/>
          </a:xfrm>
          <a:prstGeom prst="rect">
            <a:avLst/>
          </a:prstGeom>
        </p:spPr>
        <p:txBody>
          <a:bodyPr vert="horz" lIns="91440" tIns="45720" rIns="91440" bIns="45720" rtlCol="0"/>
          <a:lstStyle>
            <a:lvl1pPr algn="r">
              <a:defRPr sz="1200"/>
            </a:lvl1pPr>
          </a:lstStyle>
          <a:p>
            <a:fld id="{762B48F5-BACC-47D6-A0F7-82FBF9C6BC85}" type="datetimeFigureOut">
              <a:rPr lang="en-US"/>
              <a:t>8/3/2023</a:t>
            </a:fld>
            <a:endParaRPr/>
          </a:p>
        </p:txBody>
      </p:sp>
      <p:sp>
        <p:nvSpPr>
          <p:cNvPr id="4" name="Footer Placeholder 3"/>
          <p:cNvSpPr>
            <a:spLocks noGrp="1"/>
          </p:cNvSpPr>
          <p:nvPr>
            <p:ph type="ftr" sz="quarter" idx="2"/>
          </p:nvPr>
        </p:nvSpPr>
        <p:spPr>
          <a:xfrm>
            <a:off x="0" y="9445170"/>
            <a:ext cx="2949099" cy="498931"/>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54939" y="9445170"/>
            <a:ext cx="2949099" cy="498931"/>
          </a:xfrm>
          <a:prstGeom prst="rect">
            <a:avLst/>
          </a:prstGeom>
        </p:spPr>
        <p:txBody>
          <a:bodyPr vert="horz" lIns="91440" tIns="45720" rIns="91440" bIns="45720" rtlCol="0" anchor="b"/>
          <a:lstStyle>
            <a:lvl1pPr algn="r">
              <a:defRPr sz="1200"/>
            </a:lvl1pPr>
          </a:lstStyle>
          <a:p>
            <a:fld id="{45ACAF8E-318A-4EFE-8633-D9E72ABCE0ED}" type="slidenum">
              <a:rPr/>
              <a:t>‹#›</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099" cy="498932"/>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54939" y="0"/>
            <a:ext cx="2949099" cy="498932"/>
          </a:xfrm>
          <a:prstGeom prst="rect">
            <a:avLst/>
          </a:prstGeom>
        </p:spPr>
        <p:txBody>
          <a:bodyPr vert="horz" lIns="91440" tIns="45720" rIns="91440" bIns="45720" rtlCol="0"/>
          <a:lstStyle>
            <a:lvl1pPr algn="r">
              <a:defRPr sz="1200"/>
            </a:lvl1pPr>
          </a:lstStyle>
          <a:p>
            <a:fld id="{0CB1CD00-5424-4675-AB18-2C419B060449}" type="datetimeFigureOut">
              <a:rPr lang="en-US"/>
              <a:t>8/3/2023</a:t>
            </a:fld>
            <a:endParaRPr/>
          </a:p>
        </p:txBody>
      </p:sp>
      <p:sp>
        <p:nvSpPr>
          <p:cNvPr id="4" name="Slide Image Placeholder 3"/>
          <p:cNvSpPr>
            <a:spLocks noGrp="1" noRot="1" noChangeAspect="1"/>
          </p:cNvSpPr>
          <p:nvPr>
            <p:ph type="sldImg" idx="2"/>
          </p:nvPr>
        </p:nvSpPr>
        <p:spPr>
          <a:xfrm>
            <a:off x="420688" y="1243013"/>
            <a:ext cx="5964237" cy="3355975"/>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0562" y="4785598"/>
            <a:ext cx="5444490" cy="3915489"/>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9445170"/>
            <a:ext cx="2949099" cy="498931"/>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54939" y="9445170"/>
            <a:ext cx="2949099" cy="498931"/>
          </a:xfrm>
          <a:prstGeom prst="rect">
            <a:avLst/>
          </a:prstGeom>
        </p:spPr>
        <p:txBody>
          <a:bodyPr vert="horz" lIns="91440" tIns="45720" rIns="91440" bIns="45720" rtlCol="0" anchor="b"/>
          <a:lstStyle>
            <a:lvl1pPr algn="r">
              <a:defRPr sz="1200"/>
            </a:lvl1pPr>
          </a:lstStyle>
          <a:p>
            <a:fld id="{5EE2CF44-2B13-41B4-A334-1CDF534EEBBF}" type="slidenum">
              <a:r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white">
          <a:xfrm>
            <a:off x="1066800" y="3165763"/>
            <a:ext cx="10058400" cy="1711037"/>
          </a:xfrm>
        </p:spPr>
        <p:txBody>
          <a:bodyPr anchor="b">
            <a:normAutofit/>
          </a:bodyPr>
          <a:lstStyle>
            <a:lvl1pPr algn="l">
              <a:lnSpc>
                <a:spcPct val="80000"/>
              </a:lnSpc>
              <a:defRPr sz="540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bwMode="white">
          <a:xfrm>
            <a:off x="1066800" y="4953000"/>
            <a:ext cx="100584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8/3/2023</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199"/>
            <a:ext cx="1943100" cy="563880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0" y="457199"/>
            <a:ext cx="7048500" cy="563880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8/3/2023</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5pPr>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8/3/2023</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anchor="b">
            <a:normAutofit/>
          </a:bodyPr>
          <a:lstStyle>
            <a:lvl1pPr>
              <a:defRPr sz="5400">
                <a:solidFill>
                  <a:schemeClr val="tx1"/>
                </a:solidFill>
              </a:defRPr>
            </a:lvl1pPr>
          </a:lstStyle>
          <a:p>
            <a:r>
              <a:rPr lang="en-US" smtClean="0"/>
              <a:t>Click to edit Master title style</a:t>
            </a:r>
            <a:endParaRPr lang="en-US"/>
          </a:p>
        </p:txBody>
      </p:sp>
      <p:sp>
        <p:nvSpPr>
          <p:cNvPr id="3" name="Text Placeholder 2"/>
          <p:cNvSpPr>
            <a:spLocks noGrp="1"/>
          </p:cNvSpPr>
          <p:nvPr>
            <p:ph type="body" idx="1"/>
          </p:nvPr>
        </p:nvSpPr>
        <p:spPr>
          <a:xfrm>
            <a:off x="1524000" y="4589463"/>
            <a:ext cx="9144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Edit Master text styles</a:t>
            </a:r>
          </a:p>
        </p:txBody>
      </p:sp>
    </p:spTree>
    <p:extLst>
      <p:ext uri="{BB962C8B-B14F-4D97-AF65-F5344CB8AC3E}">
        <p14:creationId xmlns:p14="http://schemas.microsoft.com/office/powerpoint/2010/main" val="350677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46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8/3/2023</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5270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5270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276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3276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37CC0096-1860-4642-9CD2-0079EA5E7CD1}" type="datetimeFigureOut">
              <a:rPr lang="en-US" smtClean="0"/>
              <a:t>8/3/2023</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8/3/2023</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37CC0096-1860-4642-9CD2-0079EA5E7CD1}" type="datetimeFigureOut">
              <a:rPr lang="en-US" smtClean="0"/>
              <a:t>8/3/2023</a:t>
            </a:fld>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smtClean="0"/>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8/3/2023</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97952" y="1600200"/>
            <a:ext cx="3127248" cy="1828800"/>
          </a:xfrm>
        </p:spPr>
        <p:txBody>
          <a:bodyPr anchor="b">
            <a:normAutofit/>
          </a:bodyPr>
          <a:lstStyle>
            <a:lvl1pPr>
              <a:defRPr sz="3400"/>
            </a:lvl1pPr>
          </a:lstStyle>
          <a:p>
            <a:r>
              <a:rPr lang="en-US" smtClean="0"/>
              <a:t>Click to edit Master title style</a:t>
            </a:r>
            <a:endParaRPr lang="en-US"/>
          </a:p>
        </p:txBody>
      </p:sp>
      <p:sp>
        <p:nvSpPr>
          <p:cNvPr id="3" name="Picture Placeholder 2"/>
          <p:cNvSpPr>
            <a:spLocks noGrp="1"/>
          </p:cNvSpPr>
          <p:nvPr>
            <p:ph type="pic" idx="1"/>
          </p:nvPr>
        </p:nvSpPr>
        <p:spPr>
          <a:xfrm>
            <a:off x="781251" y="777240"/>
            <a:ext cx="64008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7997952" y="3429000"/>
            <a:ext cx="3127248"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8" name="Rectangle 7" descr="An empty placeholder to add an image. Click on the placeholder and select the image that you wish to add."/>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8/3/2023</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97724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1100">
                <a:solidFill>
                  <a:schemeClr val="tx1">
                    <a:lumMod val="85000"/>
                  </a:schemeClr>
                </a:solidFill>
              </a:defRPr>
            </a:lvl1pPr>
          </a:lstStyle>
          <a:p>
            <a:endParaRPr lang="en-US" dirty="0"/>
          </a:p>
        </p:txBody>
      </p:sp>
      <p:sp>
        <p:nvSpPr>
          <p:cNvPr id="4" name="Date Placehold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37CC0096-1860-4642-9CD2-0079EA5E7CD1}" type="datetimeFigureOut">
              <a:rPr lang="en-US" smtClean="0"/>
              <a:pPr/>
              <a:t>8/3/2023</a:t>
            </a:fld>
            <a:endParaRPr lang="en-US"/>
          </a:p>
        </p:txBody>
      </p:sp>
      <p:sp>
        <p:nvSpPr>
          <p:cNvPr id="6" name="Slide Number Placehold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docs.espressif.com/projects/esp-idf/en/latest/esp32/api-reference/index.html" TargetMode="External"/><Relationship Id="rId3" Type="http://schemas.openxmlformats.org/officeDocument/2006/relationships/hyperlink" Target="https://www.espressif.com/sites/default/files/documentation/espressif_products_ordering_information_en.pdf?spm=a2g0o.detail.1000023.19.1ad16766DV6eZB&amp;file=espressif_products_ordering_information_en.pdf" TargetMode="External"/><Relationship Id="rId7" Type="http://schemas.openxmlformats.org/officeDocument/2006/relationships/hyperlink" Target="https://docs.espressif.com/projects/esp-idf/en/latest/esp32/hw-reference/esp32/get-started-devkitc.html" TargetMode="External"/><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hyperlink" Target="https://github.com/espressif/esp-idf"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hyperlink" Target="https://www.aliexpress.com/item/1005002567025784.html" TargetMode="Externa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5" Type="http://schemas.openxmlformats.org/officeDocument/2006/relationships/hyperlink" Target="https://www.aliexpress.com/item/1005001621654895.html" TargetMode="Externa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6.xml"/><Relationship Id="rId6" Type="http://schemas.openxmlformats.org/officeDocument/2006/relationships/hyperlink" Target="https://lastminuteengineers.com/pir-sensor-arduino-tutorial/" TargetMode="External"/><Relationship Id="rId5" Type="http://schemas.openxmlformats.org/officeDocument/2006/relationships/image" Target="../media/image41.jpeg"/><Relationship Id="rId4" Type="http://schemas.openxmlformats.org/officeDocument/2006/relationships/image" Target="../media/image40.jpeg"/></Relationships>
</file>

<file path=ppt/slides/_rels/slide18.xml.rels><?xml version="1.0" encoding="UTF-8" standalone="yes"?>
<Relationships xmlns="http://schemas.openxmlformats.org/package/2006/relationships"><Relationship Id="rId3" Type="http://schemas.openxmlformats.org/officeDocument/2006/relationships/hyperlink" Target="https://www.aliexpress.com/item/32985876868.html" TargetMode="External"/><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hyperlink" Target="https://www.aliexpress.com/item/32956631402.html" TargetMode="External"/><Relationship Id="rId3" Type="http://schemas.openxmlformats.org/officeDocument/2006/relationships/image" Target="../media/image46.jpeg"/><Relationship Id="rId7" Type="http://schemas.openxmlformats.org/officeDocument/2006/relationships/image" Target="../media/image50.png"/><Relationship Id="rId2" Type="http://schemas.openxmlformats.org/officeDocument/2006/relationships/image" Target="../media/image45.jpeg"/><Relationship Id="rId1" Type="http://schemas.openxmlformats.org/officeDocument/2006/relationships/slideLayout" Target="../slideLayouts/slideLayout6.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hyperlink" Target="https://www.aliexpress.com/item/32731348914.html" TargetMode="External"/><Relationship Id="rId13" Type="http://schemas.openxmlformats.org/officeDocument/2006/relationships/hyperlink" Target="https://www.aliexpress.com/item/1005003324016159.html?spm=a2g0o.order_list.order_list_main.85.330b5e5bJjh4Zt" TargetMode="External"/><Relationship Id="rId3" Type="http://schemas.openxmlformats.org/officeDocument/2006/relationships/hyperlink" Target="https://www.aliexpress.com/item/32682015405.html?spm=a2g0o.order_detail.order_detail_item.5.1c11f19ctnJzdZ" TargetMode="External"/><Relationship Id="rId7" Type="http://schemas.openxmlformats.org/officeDocument/2006/relationships/hyperlink" Target="https://www.aliexpress.com/item/1005001621654895.html" TargetMode="External"/><Relationship Id="rId12" Type="http://schemas.openxmlformats.org/officeDocument/2006/relationships/hyperlink" Target="https://www.aliexpress.com/item/32956631402.html?spm=a2g0o.cart.0.0.665e378dCD1UmJ&amp;mp=1&amp;gatewayAdapt=glo2fra" TargetMode="External"/><Relationship Id="rId2" Type="http://schemas.openxmlformats.org/officeDocument/2006/relationships/hyperlink" Target="https://www.aliexpress.com/item/4000071762309.html?spm=a2g0o.order_detail.order_detail_item.5.32527d56kzCJ7M&amp;gatewayAdapt=glo2en" TargetMode="External"/><Relationship Id="rId1" Type="http://schemas.openxmlformats.org/officeDocument/2006/relationships/slideLayout" Target="../slideLayouts/slideLayout2.xml"/><Relationship Id="rId6" Type="http://schemas.openxmlformats.org/officeDocument/2006/relationships/hyperlink" Target="https://www.aliexpress.com/item/1005002567025784.html" TargetMode="External"/><Relationship Id="rId11" Type="http://schemas.openxmlformats.org/officeDocument/2006/relationships/hyperlink" Target="https://www.aliexpress.com/item/1005002580245461.html" TargetMode="External"/><Relationship Id="rId5" Type="http://schemas.openxmlformats.org/officeDocument/2006/relationships/hyperlink" Target="https://www.aliexpress.com/item/1005005560672627.html" TargetMode="External"/><Relationship Id="rId10" Type="http://schemas.openxmlformats.org/officeDocument/2006/relationships/hyperlink" Target="https://www.aliexpress.com/item/1005003189675117.html" TargetMode="External"/><Relationship Id="rId4" Type="http://schemas.openxmlformats.org/officeDocument/2006/relationships/hyperlink" Target="https://www.aliexpress.com/item/1005001621775852.html?spm=a2g0o.order_list.order_list_main.26.3e895e5bppTgJm" TargetMode="External"/><Relationship Id="rId9" Type="http://schemas.openxmlformats.org/officeDocument/2006/relationships/hyperlink" Target="https://www.aliexpress.com/item/32956631402.html" TargetMode="External"/><Relationship Id="rId14" Type="http://schemas.openxmlformats.org/officeDocument/2006/relationships/hyperlink" Target="https://www.aliexpress.com/item/33042352760.html"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8.jpe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jpe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jpeg"/><Relationship Id="rId10" Type="http://schemas.openxmlformats.org/officeDocument/2006/relationships/image" Target="../media/image15.jpe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github.com/espressif/esp-idf" TargetMode="External"/><Relationship Id="rId2"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hyperlink" Target="https://docs.espressif.com/projects/esp-idf/en/latest/esp32/api-reference/index.html" TargetMode="External"/><Relationship Id="rId5" Type="http://schemas.openxmlformats.org/officeDocument/2006/relationships/hyperlink" Target="https://docs.espressif.com/projects/esp-idf/en/latest/esp32/hw-reference/esp32/get-started-devkitc.html" TargetMode="Externa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Pool Clock</a:t>
            </a:r>
            <a:endParaRPr lang="en-US" dirty="0"/>
          </a:p>
        </p:txBody>
      </p:sp>
      <p:sp>
        <p:nvSpPr>
          <p:cNvPr id="3" name="Subtitle 2"/>
          <p:cNvSpPr>
            <a:spLocks noGrp="1"/>
          </p:cNvSpPr>
          <p:nvPr>
            <p:ph type="subTitle" idx="1"/>
          </p:nvPr>
        </p:nvSpPr>
        <p:spPr/>
        <p:txBody>
          <a:bodyPr/>
          <a:lstStyle/>
          <a:p>
            <a:r>
              <a:rPr lang="en-US" dirty="0" smtClean="0"/>
              <a:t>Swimming pool clock - </a:t>
            </a:r>
            <a:r>
              <a:rPr lang="en-US" dirty="0"/>
              <a:t>© </a:t>
            </a:r>
            <a:r>
              <a:rPr lang="en-US" dirty="0" smtClean="0"/>
              <a:t>2023 Yves Gaignard</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6366" y="1127118"/>
            <a:ext cx="9984000" cy="2661882"/>
          </a:xfrm>
          <a:prstGeom prst="rect">
            <a:avLst/>
          </a:prstGeom>
        </p:spPr>
      </p:pic>
    </p:spTree>
    <p:extLst>
      <p:ext uri="{BB962C8B-B14F-4D97-AF65-F5344CB8AC3E}">
        <p14:creationId xmlns:p14="http://schemas.microsoft.com/office/powerpoint/2010/main" val="242453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smtClean="0"/>
              <a:t>Pool Clock : ESP32-WROOM-32U</a:t>
            </a:r>
            <a:endParaRPr lang="en-US" dirty="0"/>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pic>
        <p:nvPicPr>
          <p:cNvPr id="4" name="Picture 3"/>
          <p:cNvPicPr>
            <a:picLocks noChangeAspect="1"/>
          </p:cNvPicPr>
          <p:nvPr/>
        </p:nvPicPr>
        <p:blipFill>
          <a:blip r:embed="rId2"/>
          <a:stretch>
            <a:fillRect/>
          </a:stretch>
        </p:blipFill>
        <p:spPr>
          <a:xfrm>
            <a:off x="231253" y="905056"/>
            <a:ext cx="3165090" cy="1088000"/>
          </a:xfrm>
          <a:prstGeom prst="rect">
            <a:avLst/>
          </a:prstGeom>
        </p:spPr>
      </p:pic>
      <p:sp>
        <p:nvSpPr>
          <p:cNvPr id="5" name="TextBox 4"/>
          <p:cNvSpPr txBox="1"/>
          <p:nvPr/>
        </p:nvSpPr>
        <p:spPr>
          <a:xfrm>
            <a:off x="130374" y="2096518"/>
            <a:ext cx="3762357" cy="4324261"/>
          </a:xfrm>
          <a:prstGeom prst="rect">
            <a:avLst/>
          </a:prstGeom>
          <a:noFill/>
        </p:spPr>
        <p:txBody>
          <a:bodyPr wrap="square" rtlCol="0">
            <a:spAutoFit/>
          </a:bodyPr>
          <a:lstStyle/>
          <a:p>
            <a:r>
              <a:rPr lang="en-US" sz="1100" dirty="0" err="1" smtClean="0"/>
              <a:t>Aperçu</a:t>
            </a:r>
            <a:endParaRPr lang="en-US" sz="1100" dirty="0" smtClean="0"/>
          </a:p>
          <a:p>
            <a:r>
              <a:rPr lang="en-US" sz="1100" dirty="0" smtClean="0"/>
              <a:t>ESP32-DevKitC V4 </a:t>
            </a:r>
            <a:r>
              <a:rPr lang="en-US" sz="1100" dirty="0" err="1" smtClean="0"/>
              <a:t>est</a:t>
            </a:r>
            <a:r>
              <a:rPr lang="en-US" sz="1100" dirty="0" smtClean="0"/>
              <a:t> un petit-</a:t>
            </a:r>
            <a:r>
              <a:rPr lang="en-US" sz="1100" dirty="0" err="1" smtClean="0"/>
              <a:t>taille</a:t>
            </a:r>
            <a:r>
              <a:rPr lang="en-US" sz="1100" dirty="0" smtClean="0"/>
              <a:t> ESP32-based </a:t>
            </a:r>
            <a:r>
              <a:rPr lang="en-US" sz="1100" dirty="0" err="1" smtClean="0"/>
              <a:t>conseil</a:t>
            </a:r>
            <a:r>
              <a:rPr lang="en-US" sz="1100" dirty="0" smtClean="0"/>
              <a:t> de </a:t>
            </a:r>
            <a:r>
              <a:rPr lang="en-US" sz="1100" dirty="0" err="1" smtClean="0"/>
              <a:t>développement</a:t>
            </a:r>
            <a:r>
              <a:rPr lang="en-US" sz="1100" dirty="0" smtClean="0"/>
              <a:t> </a:t>
            </a:r>
            <a:r>
              <a:rPr lang="en-US" sz="1100" dirty="0" err="1" smtClean="0"/>
              <a:t>produit</a:t>
            </a:r>
            <a:r>
              <a:rPr lang="en-US" sz="1100" dirty="0" smtClean="0"/>
              <a:t> par </a:t>
            </a:r>
            <a:r>
              <a:rPr lang="en-US" sz="1100" dirty="0" err="1" smtClean="0"/>
              <a:t>Espressif</a:t>
            </a:r>
            <a:r>
              <a:rPr lang="en-US" sz="1100" dirty="0" smtClean="0"/>
              <a:t>. Plus de la I/O pins </a:t>
            </a:r>
            <a:r>
              <a:rPr lang="en-US" sz="1100" dirty="0" err="1" smtClean="0"/>
              <a:t>sont</a:t>
            </a:r>
            <a:r>
              <a:rPr lang="en-US" sz="1100" dirty="0" smtClean="0"/>
              <a:t> </a:t>
            </a:r>
            <a:r>
              <a:rPr lang="en-US" sz="1100" dirty="0" err="1" smtClean="0"/>
              <a:t>éclaté</a:t>
            </a:r>
            <a:r>
              <a:rPr lang="en-US" sz="1100" dirty="0" smtClean="0"/>
              <a:t> à les </a:t>
            </a:r>
            <a:r>
              <a:rPr lang="en-US" sz="1100" dirty="0" err="1" smtClean="0"/>
              <a:t>en-têtes</a:t>
            </a:r>
            <a:r>
              <a:rPr lang="en-US" sz="1100" dirty="0" smtClean="0"/>
              <a:t> broches sur les </a:t>
            </a:r>
            <a:r>
              <a:rPr lang="en-US" sz="1100" dirty="0" err="1" smtClean="0"/>
              <a:t>deux</a:t>
            </a:r>
            <a:r>
              <a:rPr lang="en-US" sz="1100" dirty="0" smtClean="0"/>
              <a:t> </a:t>
            </a:r>
            <a:r>
              <a:rPr lang="en-US" sz="1100" dirty="0" err="1" smtClean="0"/>
              <a:t>côtés</a:t>
            </a:r>
            <a:r>
              <a:rPr lang="en-US" sz="1100" dirty="0" smtClean="0"/>
              <a:t> pour un </a:t>
            </a:r>
            <a:r>
              <a:rPr lang="en-US" sz="1100" dirty="0" err="1" smtClean="0"/>
              <a:t>interfaçage</a:t>
            </a:r>
            <a:r>
              <a:rPr lang="en-US" sz="1100" dirty="0" smtClean="0"/>
              <a:t> </a:t>
            </a:r>
            <a:r>
              <a:rPr lang="en-US" sz="1100" dirty="0" err="1" smtClean="0"/>
              <a:t>aisé</a:t>
            </a:r>
            <a:r>
              <a:rPr lang="en-US" sz="1100" dirty="0" smtClean="0"/>
              <a:t>. Les </a:t>
            </a:r>
            <a:r>
              <a:rPr lang="en-US" sz="1100" dirty="0" err="1" smtClean="0"/>
              <a:t>développeurs</a:t>
            </a:r>
            <a:r>
              <a:rPr lang="en-US" sz="1100" dirty="0" smtClean="0"/>
              <a:t> </a:t>
            </a:r>
            <a:r>
              <a:rPr lang="en-US" sz="1100" dirty="0" err="1" smtClean="0"/>
              <a:t>peuvent</a:t>
            </a:r>
            <a:r>
              <a:rPr lang="en-US" sz="1100" dirty="0" smtClean="0"/>
              <a:t> </a:t>
            </a:r>
            <a:r>
              <a:rPr lang="en-US" sz="1100" dirty="0" err="1" smtClean="0"/>
              <a:t>soit</a:t>
            </a:r>
            <a:r>
              <a:rPr lang="en-US" sz="1100" dirty="0" smtClean="0"/>
              <a:t> connecter des </a:t>
            </a:r>
            <a:r>
              <a:rPr lang="en-US" sz="1100" dirty="0" err="1" smtClean="0"/>
              <a:t>périphériques</a:t>
            </a:r>
            <a:r>
              <a:rPr lang="en-US" sz="1100" dirty="0" smtClean="0"/>
              <a:t> avec jumper </a:t>
            </a:r>
            <a:r>
              <a:rPr lang="en-US" sz="1100" dirty="0" err="1" smtClean="0"/>
              <a:t>fils</a:t>
            </a:r>
            <a:r>
              <a:rPr lang="en-US" sz="1100" dirty="0" smtClean="0"/>
              <a:t> </a:t>
            </a:r>
            <a:r>
              <a:rPr lang="en-US" sz="1100" dirty="0" err="1" smtClean="0"/>
              <a:t>ou</a:t>
            </a:r>
            <a:r>
              <a:rPr lang="en-US" sz="1100" dirty="0" smtClean="0"/>
              <a:t> montage ESP32-DevKitC V4 sur </a:t>
            </a:r>
            <a:r>
              <a:rPr lang="en-US" sz="1100" dirty="0" err="1" smtClean="0"/>
              <a:t>une</a:t>
            </a:r>
            <a:r>
              <a:rPr lang="en-US" sz="1100" dirty="0" smtClean="0"/>
              <a:t> </a:t>
            </a:r>
            <a:r>
              <a:rPr lang="en-US" sz="1100" dirty="0" err="1" smtClean="0"/>
              <a:t>planche</a:t>
            </a:r>
            <a:r>
              <a:rPr lang="en-US" sz="1100" dirty="0" smtClean="0"/>
              <a:t> à pain.</a:t>
            </a:r>
          </a:p>
          <a:p>
            <a:endParaRPr lang="en-US" sz="1100" dirty="0" smtClean="0"/>
          </a:p>
          <a:p>
            <a:r>
              <a:rPr lang="en-US" sz="1100" dirty="0" smtClean="0"/>
              <a:t>Pour </a:t>
            </a:r>
            <a:r>
              <a:rPr lang="en-US" sz="1100" dirty="0" err="1" smtClean="0"/>
              <a:t>couvrir</a:t>
            </a:r>
            <a:r>
              <a:rPr lang="en-US" sz="1100" dirty="0" smtClean="0"/>
              <a:t> </a:t>
            </a:r>
            <a:r>
              <a:rPr lang="en-US" sz="1100" dirty="0" err="1" smtClean="0"/>
              <a:t>une</a:t>
            </a:r>
            <a:r>
              <a:rPr lang="en-US" sz="1100" dirty="0" smtClean="0"/>
              <a:t> large </a:t>
            </a:r>
            <a:r>
              <a:rPr lang="en-US" sz="1100" dirty="0" err="1" smtClean="0"/>
              <a:t>gamme</a:t>
            </a:r>
            <a:r>
              <a:rPr lang="en-US" sz="1100" dirty="0" smtClean="0"/>
              <a:t> de </a:t>
            </a:r>
            <a:r>
              <a:rPr lang="en-US" sz="1100" dirty="0" err="1" smtClean="0"/>
              <a:t>besoins</a:t>
            </a:r>
            <a:r>
              <a:rPr lang="en-US" sz="1100" dirty="0" smtClean="0"/>
              <a:t> des </a:t>
            </a:r>
            <a:r>
              <a:rPr lang="en-US" sz="1100" dirty="0" err="1" smtClean="0"/>
              <a:t>utilisateurs</a:t>
            </a:r>
            <a:r>
              <a:rPr lang="en-US" sz="1100" dirty="0" smtClean="0"/>
              <a:t>, les versions </a:t>
            </a:r>
            <a:r>
              <a:rPr lang="en-US" sz="1100" dirty="0" err="1" smtClean="0"/>
              <a:t>suivantes</a:t>
            </a:r>
            <a:r>
              <a:rPr lang="en-US" sz="1100" dirty="0" smtClean="0"/>
              <a:t> de ESP32-DevKitC V4 </a:t>
            </a:r>
            <a:r>
              <a:rPr lang="en-US" sz="1100" dirty="0" err="1" smtClean="0"/>
              <a:t>sont</a:t>
            </a:r>
            <a:r>
              <a:rPr lang="en-US" sz="1100" dirty="0" smtClean="0"/>
              <a:t> </a:t>
            </a:r>
            <a:r>
              <a:rPr lang="en-US" sz="1100" dirty="0" err="1" smtClean="0"/>
              <a:t>disponibles</a:t>
            </a:r>
            <a:r>
              <a:rPr lang="en-US" sz="1100" dirty="0" smtClean="0"/>
              <a:t>:</a:t>
            </a:r>
          </a:p>
          <a:p>
            <a:endParaRPr lang="en-US" sz="1100" dirty="0" smtClean="0"/>
          </a:p>
          <a:p>
            <a:r>
              <a:rPr lang="en-US" sz="1100" dirty="0" err="1" smtClean="0"/>
              <a:t>Différents</a:t>
            </a:r>
            <a:r>
              <a:rPr lang="en-US" sz="1100" dirty="0" smtClean="0"/>
              <a:t> ESP32 modules</a:t>
            </a:r>
          </a:p>
          <a:p>
            <a:endParaRPr lang="en-US" sz="1100" dirty="0" smtClean="0"/>
          </a:p>
          <a:p>
            <a:r>
              <a:rPr lang="en-US" sz="1100" dirty="0" smtClean="0"/>
              <a:t>ESP32-WROOM-32</a:t>
            </a:r>
          </a:p>
          <a:p>
            <a:r>
              <a:rPr lang="en-US" sz="1100" dirty="0" smtClean="0"/>
              <a:t>ESP32-WROOM-32D</a:t>
            </a:r>
          </a:p>
          <a:p>
            <a:r>
              <a:rPr lang="en-US" sz="1100" dirty="0" smtClean="0"/>
              <a:t>ESP32-WROOM-32U</a:t>
            </a:r>
          </a:p>
          <a:p>
            <a:r>
              <a:rPr lang="en-US" sz="1100" dirty="0" smtClean="0"/>
              <a:t>ESP32-SOLO-1</a:t>
            </a:r>
          </a:p>
          <a:p>
            <a:r>
              <a:rPr lang="en-US" sz="1100" dirty="0" smtClean="0"/>
              <a:t>ESP32-WROVER</a:t>
            </a:r>
          </a:p>
          <a:p>
            <a:r>
              <a:rPr lang="en-US" sz="1100" dirty="0" smtClean="0"/>
              <a:t>ESP32-WROVER-B</a:t>
            </a:r>
          </a:p>
          <a:p>
            <a:r>
              <a:rPr lang="en-US" sz="1100" dirty="0" smtClean="0"/>
              <a:t>ESP32-WROVER-I</a:t>
            </a:r>
          </a:p>
          <a:p>
            <a:r>
              <a:rPr lang="en-US" sz="1100" dirty="0" smtClean="0"/>
              <a:t>ESP32-WROVER-B (IPEX)</a:t>
            </a:r>
          </a:p>
          <a:p>
            <a:r>
              <a:rPr lang="en-US" sz="1100" dirty="0" err="1" smtClean="0"/>
              <a:t>Mâle</a:t>
            </a:r>
            <a:r>
              <a:rPr lang="en-US" sz="1100" dirty="0" smtClean="0"/>
              <a:t> </a:t>
            </a:r>
            <a:r>
              <a:rPr lang="en-US" sz="1100" dirty="0" err="1" smtClean="0"/>
              <a:t>ou</a:t>
            </a:r>
            <a:r>
              <a:rPr lang="en-US" sz="1100" dirty="0" smtClean="0"/>
              <a:t> </a:t>
            </a:r>
            <a:r>
              <a:rPr lang="en-US" sz="1100" dirty="0" err="1" smtClean="0"/>
              <a:t>femelle</a:t>
            </a:r>
            <a:r>
              <a:rPr lang="en-US" sz="1100" dirty="0" smtClean="0"/>
              <a:t> broches.</a:t>
            </a:r>
          </a:p>
          <a:p>
            <a:endParaRPr lang="en-US" sz="1100" dirty="0" smtClean="0"/>
          </a:p>
          <a:p>
            <a:r>
              <a:rPr lang="en-US" sz="1100" dirty="0" smtClean="0"/>
              <a:t>Pour plus de </a:t>
            </a:r>
            <a:r>
              <a:rPr lang="en-US" sz="1100" dirty="0" err="1" smtClean="0"/>
              <a:t>détails</a:t>
            </a:r>
            <a:r>
              <a:rPr lang="en-US" sz="1100" dirty="0" smtClean="0"/>
              <a:t> </a:t>
            </a:r>
            <a:r>
              <a:rPr lang="en-US" sz="1100" dirty="0" err="1" smtClean="0"/>
              <a:t>s'il</a:t>
            </a:r>
            <a:r>
              <a:rPr lang="en-US" sz="1100" dirty="0" smtClean="0"/>
              <a:t> </a:t>
            </a:r>
            <a:r>
              <a:rPr lang="en-US" sz="1100" dirty="0" err="1" smtClean="0"/>
              <a:t>vous</a:t>
            </a:r>
            <a:r>
              <a:rPr lang="en-US" sz="1100" dirty="0" smtClean="0"/>
              <a:t> </a:t>
            </a:r>
            <a:r>
              <a:rPr lang="en-US" sz="1100" dirty="0" err="1" smtClean="0"/>
              <a:t>plaît</a:t>
            </a:r>
            <a:r>
              <a:rPr lang="en-US" sz="1100" dirty="0" smtClean="0"/>
              <a:t> se </a:t>
            </a:r>
            <a:r>
              <a:rPr lang="en-US" sz="1100" dirty="0" err="1" smtClean="0"/>
              <a:t>référer</a:t>
            </a:r>
            <a:r>
              <a:rPr lang="en-US" sz="1100" dirty="0" smtClean="0"/>
              <a:t> à </a:t>
            </a:r>
            <a:r>
              <a:rPr lang="en-US" sz="1100" dirty="0" err="1" smtClean="0">
                <a:hlinkClick r:id="rId3"/>
              </a:rPr>
              <a:t>Espressif</a:t>
            </a:r>
            <a:r>
              <a:rPr lang="en-US" sz="1100" dirty="0" smtClean="0">
                <a:hlinkClick r:id="rId3"/>
              </a:rPr>
              <a:t> </a:t>
            </a:r>
            <a:r>
              <a:rPr lang="en-US" sz="1100" dirty="0" err="1" smtClean="0">
                <a:hlinkClick r:id="rId3"/>
              </a:rPr>
              <a:t>Produit</a:t>
            </a:r>
            <a:r>
              <a:rPr lang="en-US" sz="1100" dirty="0" smtClean="0">
                <a:hlinkClick r:id="rId3"/>
              </a:rPr>
              <a:t> </a:t>
            </a:r>
            <a:r>
              <a:rPr lang="en-US" sz="1100" dirty="0" err="1" smtClean="0">
                <a:hlinkClick r:id="rId3"/>
              </a:rPr>
              <a:t>Informations</a:t>
            </a:r>
            <a:r>
              <a:rPr lang="en-US" sz="1100" dirty="0" smtClean="0">
                <a:hlinkClick r:id="rId3"/>
              </a:rPr>
              <a:t> De </a:t>
            </a:r>
            <a:r>
              <a:rPr lang="en-US" sz="1100" dirty="0" err="1" smtClean="0">
                <a:hlinkClick r:id="rId3"/>
              </a:rPr>
              <a:t>Commande</a:t>
            </a:r>
            <a:r>
              <a:rPr lang="en-US" sz="1100" dirty="0" smtClean="0"/>
              <a:t>.</a:t>
            </a:r>
            <a:endParaRPr lang="en-US" sz="1100" dirty="0"/>
          </a:p>
        </p:txBody>
      </p:sp>
      <p:pic>
        <p:nvPicPr>
          <p:cNvPr id="6" name="Picture 5"/>
          <p:cNvPicPr>
            <a:picLocks noChangeAspect="1"/>
          </p:cNvPicPr>
          <p:nvPr/>
        </p:nvPicPr>
        <p:blipFill>
          <a:blip r:embed="rId4"/>
          <a:stretch>
            <a:fillRect/>
          </a:stretch>
        </p:blipFill>
        <p:spPr>
          <a:xfrm>
            <a:off x="3993356" y="905056"/>
            <a:ext cx="4201410" cy="4400976"/>
          </a:xfrm>
          <a:prstGeom prst="rect">
            <a:avLst/>
          </a:prstGeom>
        </p:spPr>
      </p:pic>
      <p:pic>
        <p:nvPicPr>
          <p:cNvPr id="7" name="Picture 6"/>
          <p:cNvPicPr>
            <a:picLocks noChangeAspect="1"/>
          </p:cNvPicPr>
          <p:nvPr/>
        </p:nvPicPr>
        <p:blipFill>
          <a:blip r:embed="rId5"/>
          <a:stretch>
            <a:fillRect/>
          </a:stretch>
        </p:blipFill>
        <p:spPr>
          <a:xfrm>
            <a:off x="8574064" y="264550"/>
            <a:ext cx="3272992" cy="4422630"/>
          </a:xfrm>
          <a:prstGeom prst="rect">
            <a:avLst/>
          </a:prstGeom>
        </p:spPr>
      </p:pic>
      <p:pic>
        <p:nvPicPr>
          <p:cNvPr id="8" name="Picture 7"/>
          <p:cNvPicPr>
            <a:picLocks noChangeAspect="1"/>
          </p:cNvPicPr>
          <p:nvPr/>
        </p:nvPicPr>
        <p:blipFill>
          <a:blip r:embed="rId6"/>
          <a:stretch>
            <a:fillRect/>
          </a:stretch>
        </p:blipFill>
        <p:spPr>
          <a:xfrm>
            <a:off x="9069779" y="4756901"/>
            <a:ext cx="2281561" cy="2101099"/>
          </a:xfrm>
          <a:prstGeom prst="rect">
            <a:avLst/>
          </a:prstGeom>
        </p:spPr>
      </p:pic>
      <p:sp>
        <p:nvSpPr>
          <p:cNvPr id="9" name="TextBox 8"/>
          <p:cNvSpPr txBox="1"/>
          <p:nvPr/>
        </p:nvSpPr>
        <p:spPr>
          <a:xfrm>
            <a:off x="3892731" y="5464482"/>
            <a:ext cx="4733796" cy="338554"/>
          </a:xfrm>
          <a:prstGeom prst="rect">
            <a:avLst/>
          </a:prstGeom>
          <a:noFill/>
        </p:spPr>
        <p:txBody>
          <a:bodyPr wrap="none" rtlCol="0">
            <a:spAutoFit/>
          </a:bodyPr>
          <a:lstStyle/>
          <a:p>
            <a:r>
              <a:rPr lang="en-US" sz="1600" dirty="0" smtClean="0">
                <a:solidFill>
                  <a:srgbClr val="FF0000"/>
                </a:solidFill>
                <a:hlinkClick r:id="rId7"/>
              </a:rPr>
              <a:t>Getting Started ESP32-DevKitC V4 development board.</a:t>
            </a:r>
            <a:endParaRPr lang="en-US" sz="1600" dirty="0">
              <a:solidFill>
                <a:srgbClr val="FF0000"/>
              </a:solidFill>
            </a:endParaRPr>
          </a:p>
        </p:txBody>
      </p:sp>
      <p:sp>
        <p:nvSpPr>
          <p:cNvPr id="10" name="TextBox 9"/>
          <p:cNvSpPr txBox="1"/>
          <p:nvPr/>
        </p:nvSpPr>
        <p:spPr>
          <a:xfrm>
            <a:off x="3892732" y="5781382"/>
            <a:ext cx="1771268" cy="338554"/>
          </a:xfrm>
          <a:prstGeom prst="rect">
            <a:avLst/>
          </a:prstGeom>
          <a:noFill/>
        </p:spPr>
        <p:txBody>
          <a:bodyPr wrap="square" rtlCol="0">
            <a:spAutoFit/>
          </a:bodyPr>
          <a:lstStyle/>
          <a:p>
            <a:r>
              <a:rPr lang="en-US" sz="1600" dirty="0" smtClean="0">
                <a:solidFill>
                  <a:srgbClr val="FF0000"/>
                </a:solidFill>
                <a:hlinkClick r:id="rId8"/>
              </a:rPr>
              <a:t>API Reference</a:t>
            </a:r>
            <a:endParaRPr lang="en-US" sz="1600" dirty="0">
              <a:solidFill>
                <a:srgbClr val="FF0000"/>
              </a:solidFill>
            </a:endParaRPr>
          </a:p>
        </p:txBody>
      </p:sp>
      <p:sp>
        <p:nvSpPr>
          <p:cNvPr id="11" name="TextBox 10"/>
          <p:cNvSpPr txBox="1"/>
          <p:nvPr/>
        </p:nvSpPr>
        <p:spPr>
          <a:xfrm>
            <a:off x="3862522" y="6083334"/>
            <a:ext cx="1160895" cy="338554"/>
          </a:xfrm>
          <a:prstGeom prst="rect">
            <a:avLst/>
          </a:prstGeom>
          <a:noFill/>
        </p:spPr>
        <p:txBody>
          <a:bodyPr wrap="none" rtlCol="0">
            <a:spAutoFit/>
          </a:bodyPr>
          <a:lstStyle/>
          <a:p>
            <a:r>
              <a:rPr lang="en-US" sz="1600" dirty="0" smtClean="0">
                <a:hlinkClick r:id="rId9"/>
              </a:rPr>
              <a:t>Demo Code</a:t>
            </a:r>
            <a:endParaRPr lang="en-US" sz="1600" dirty="0"/>
          </a:p>
        </p:txBody>
      </p:sp>
    </p:spTree>
    <p:extLst>
      <p:ext uri="{BB962C8B-B14F-4D97-AF65-F5344CB8AC3E}">
        <p14:creationId xmlns:p14="http://schemas.microsoft.com/office/powerpoint/2010/main" val="26892985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pic>
        <p:nvPicPr>
          <p:cNvPr id="4" name="Picture 2" descr="https://docs.espressif.com/projects/esp-idf/en/latest/esp32/_images/esp32-devkitC-v4-pinou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366" y="39198"/>
            <a:ext cx="9326880" cy="63597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903966" y="1813565"/>
            <a:ext cx="1376034" cy="307777"/>
          </a:xfrm>
          <a:prstGeom prst="rect">
            <a:avLst/>
          </a:prstGeom>
          <a:solidFill>
            <a:schemeClr val="bg1"/>
          </a:solidFill>
        </p:spPr>
        <p:txBody>
          <a:bodyPr wrap="square" rtlCol="0">
            <a:spAutoFit/>
          </a:bodyPr>
          <a:lstStyle/>
          <a:p>
            <a:r>
              <a:rPr lang="en-US" sz="1400" dirty="0" smtClean="0">
                <a:solidFill>
                  <a:srgbClr val="FF0000"/>
                </a:solidFill>
              </a:rPr>
              <a:t>21/SDA-Bus I2C</a:t>
            </a:r>
            <a:endParaRPr lang="en-US" sz="1400" dirty="0">
              <a:solidFill>
                <a:srgbClr val="FF0000"/>
              </a:solidFill>
            </a:endParaRPr>
          </a:p>
        </p:txBody>
      </p:sp>
      <p:sp>
        <p:nvSpPr>
          <p:cNvPr id="6" name="TextBox 5"/>
          <p:cNvSpPr txBox="1"/>
          <p:nvPr/>
        </p:nvSpPr>
        <p:spPr>
          <a:xfrm>
            <a:off x="9903966" y="1347086"/>
            <a:ext cx="1376034" cy="307777"/>
          </a:xfrm>
          <a:prstGeom prst="rect">
            <a:avLst/>
          </a:prstGeom>
          <a:solidFill>
            <a:schemeClr val="bg1"/>
          </a:solidFill>
        </p:spPr>
        <p:txBody>
          <a:bodyPr wrap="square" rtlCol="0">
            <a:spAutoFit/>
          </a:bodyPr>
          <a:lstStyle/>
          <a:p>
            <a:r>
              <a:rPr lang="en-US" sz="1400" dirty="0" smtClean="0">
                <a:solidFill>
                  <a:srgbClr val="FF0000"/>
                </a:solidFill>
              </a:rPr>
              <a:t>22/SCL-Bus I2C</a:t>
            </a:r>
            <a:endParaRPr lang="en-US" sz="1400" dirty="0">
              <a:solidFill>
                <a:srgbClr val="FF0000"/>
              </a:solidFill>
            </a:endParaRPr>
          </a:p>
        </p:txBody>
      </p:sp>
      <p:cxnSp>
        <p:nvCxnSpPr>
          <p:cNvPr id="7" name="Straight Connector 6"/>
          <p:cNvCxnSpPr>
            <a:stCxn id="5" idx="1"/>
          </p:cNvCxnSpPr>
          <p:nvPr/>
        </p:nvCxnSpPr>
        <p:spPr>
          <a:xfrm flipH="1">
            <a:off x="7623044" y="1967454"/>
            <a:ext cx="2280922" cy="376776"/>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6" idx="1"/>
          </p:cNvCxnSpPr>
          <p:nvPr/>
        </p:nvCxnSpPr>
        <p:spPr>
          <a:xfrm flipH="1">
            <a:off x="7623044" y="1500975"/>
            <a:ext cx="2280922" cy="380904"/>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21900" y="3627165"/>
            <a:ext cx="1715162" cy="369332"/>
          </a:xfrm>
          <a:prstGeom prst="rect">
            <a:avLst/>
          </a:prstGeom>
          <a:solidFill>
            <a:schemeClr val="bg1"/>
          </a:solidFill>
        </p:spPr>
        <p:txBody>
          <a:bodyPr wrap="square" rtlCol="0">
            <a:spAutoFit/>
          </a:bodyPr>
          <a:lstStyle/>
          <a:p>
            <a:pPr algn="r"/>
            <a:r>
              <a:rPr lang="en-US" dirty="0">
                <a:solidFill>
                  <a:srgbClr val="FF0000"/>
                </a:solidFill>
              </a:rPr>
              <a:t>B</a:t>
            </a:r>
            <a:r>
              <a:rPr lang="en-US" dirty="0" smtClean="0">
                <a:solidFill>
                  <a:srgbClr val="FF0000"/>
                </a:solidFill>
              </a:rPr>
              <a:t>2 Plus-14</a:t>
            </a:r>
            <a:endParaRPr lang="en-US" dirty="0">
              <a:solidFill>
                <a:srgbClr val="FF0000"/>
              </a:solidFill>
            </a:endParaRPr>
          </a:p>
        </p:txBody>
      </p:sp>
      <p:sp>
        <p:nvSpPr>
          <p:cNvPr id="11" name="TextBox 10"/>
          <p:cNvSpPr txBox="1"/>
          <p:nvPr/>
        </p:nvSpPr>
        <p:spPr>
          <a:xfrm>
            <a:off x="9903966" y="3213000"/>
            <a:ext cx="1160034" cy="307777"/>
          </a:xfrm>
          <a:prstGeom prst="rect">
            <a:avLst/>
          </a:prstGeom>
          <a:solidFill>
            <a:schemeClr val="bg1"/>
          </a:solidFill>
        </p:spPr>
        <p:txBody>
          <a:bodyPr wrap="square" rtlCol="0">
            <a:spAutoFit/>
          </a:bodyPr>
          <a:lstStyle/>
          <a:p>
            <a:r>
              <a:rPr lang="en-US" sz="1400" dirty="0" smtClean="0">
                <a:solidFill>
                  <a:srgbClr val="FF0000"/>
                </a:solidFill>
              </a:rPr>
              <a:t>04-T° Water</a:t>
            </a:r>
            <a:endParaRPr lang="en-US" sz="1400" dirty="0">
              <a:solidFill>
                <a:srgbClr val="FF0000"/>
              </a:solidFill>
            </a:endParaRPr>
          </a:p>
        </p:txBody>
      </p:sp>
      <p:sp>
        <p:nvSpPr>
          <p:cNvPr id="15" name="TextBox 14"/>
          <p:cNvSpPr txBox="1"/>
          <p:nvPr/>
        </p:nvSpPr>
        <p:spPr>
          <a:xfrm>
            <a:off x="121899" y="3991663"/>
            <a:ext cx="1715162" cy="369332"/>
          </a:xfrm>
          <a:prstGeom prst="rect">
            <a:avLst/>
          </a:prstGeom>
          <a:solidFill>
            <a:schemeClr val="bg1"/>
          </a:solidFill>
        </p:spPr>
        <p:txBody>
          <a:bodyPr wrap="square" rtlCol="0">
            <a:spAutoFit/>
          </a:bodyPr>
          <a:lstStyle/>
          <a:p>
            <a:pPr algn="r"/>
            <a:r>
              <a:rPr lang="en-US" dirty="0" smtClean="0">
                <a:solidFill>
                  <a:srgbClr val="FF0000"/>
                </a:solidFill>
              </a:rPr>
              <a:t>B1-Mode-12</a:t>
            </a:r>
            <a:endParaRPr lang="en-US" dirty="0">
              <a:solidFill>
                <a:srgbClr val="FF0000"/>
              </a:solidFill>
            </a:endParaRPr>
          </a:p>
        </p:txBody>
      </p:sp>
      <p:sp>
        <p:nvSpPr>
          <p:cNvPr id="16" name="TextBox 15"/>
          <p:cNvSpPr txBox="1"/>
          <p:nvPr/>
        </p:nvSpPr>
        <p:spPr>
          <a:xfrm>
            <a:off x="1539" y="3262666"/>
            <a:ext cx="1835522" cy="369332"/>
          </a:xfrm>
          <a:prstGeom prst="rect">
            <a:avLst/>
          </a:prstGeom>
          <a:solidFill>
            <a:schemeClr val="bg1"/>
          </a:solidFill>
        </p:spPr>
        <p:txBody>
          <a:bodyPr wrap="square" rtlCol="0">
            <a:spAutoFit/>
          </a:bodyPr>
          <a:lstStyle/>
          <a:p>
            <a:pPr algn="r"/>
            <a:r>
              <a:rPr lang="en-US" dirty="0">
                <a:solidFill>
                  <a:srgbClr val="FF0000"/>
                </a:solidFill>
              </a:rPr>
              <a:t>B</a:t>
            </a:r>
            <a:r>
              <a:rPr lang="en-US" dirty="0" smtClean="0">
                <a:solidFill>
                  <a:srgbClr val="FF0000"/>
                </a:solidFill>
              </a:rPr>
              <a:t>3-Play/Pause-27</a:t>
            </a:r>
            <a:endParaRPr lang="en-US" dirty="0">
              <a:solidFill>
                <a:srgbClr val="FF0000"/>
              </a:solidFill>
            </a:endParaRPr>
          </a:p>
        </p:txBody>
      </p:sp>
      <p:cxnSp>
        <p:nvCxnSpPr>
          <p:cNvPr id="19" name="Straight Connector 18"/>
          <p:cNvCxnSpPr>
            <a:stCxn id="11" idx="1"/>
          </p:cNvCxnSpPr>
          <p:nvPr/>
        </p:nvCxnSpPr>
        <p:spPr>
          <a:xfrm flipH="1">
            <a:off x="7570373" y="3366889"/>
            <a:ext cx="2333593" cy="153888"/>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6" idx="3"/>
          </p:cNvCxnSpPr>
          <p:nvPr/>
        </p:nvCxnSpPr>
        <p:spPr>
          <a:xfrm flipV="1">
            <a:off x="1837061" y="3202140"/>
            <a:ext cx="2761065" cy="24519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5" idx="3"/>
          </p:cNvCxnSpPr>
          <p:nvPr/>
        </p:nvCxnSpPr>
        <p:spPr>
          <a:xfrm flipV="1">
            <a:off x="1837061" y="3516976"/>
            <a:ext cx="2761065" cy="659353"/>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0" idx="3"/>
          </p:cNvCxnSpPr>
          <p:nvPr/>
        </p:nvCxnSpPr>
        <p:spPr>
          <a:xfrm flipV="1">
            <a:off x="1837062" y="3344292"/>
            <a:ext cx="2761064" cy="467539"/>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9903965" y="2746523"/>
            <a:ext cx="1016035" cy="307777"/>
          </a:xfrm>
          <a:prstGeom prst="rect">
            <a:avLst/>
          </a:prstGeom>
          <a:solidFill>
            <a:schemeClr val="bg1"/>
          </a:solidFill>
        </p:spPr>
        <p:txBody>
          <a:bodyPr wrap="square" rtlCol="0">
            <a:spAutoFit/>
          </a:bodyPr>
          <a:lstStyle/>
          <a:p>
            <a:r>
              <a:rPr lang="en-US" sz="1400" dirty="0" smtClean="0">
                <a:solidFill>
                  <a:srgbClr val="FF0000"/>
                </a:solidFill>
              </a:rPr>
              <a:t>18-LED IO</a:t>
            </a:r>
            <a:endParaRPr lang="en-US" sz="1400" dirty="0">
              <a:solidFill>
                <a:srgbClr val="FF0000"/>
              </a:solidFill>
            </a:endParaRPr>
          </a:p>
        </p:txBody>
      </p:sp>
      <p:cxnSp>
        <p:nvCxnSpPr>
          <p:cNvPr id="25" name="Straight Connector 24"/>
          <p:cNvCxnSpPr>
            <a:stCxn id="24" idx="1"/>
          </p:cNvCxnSpPr>
          <p:nvPr/>
        </p:nvCxnSpPr>
        <p:spPr>
          <a:xfrm flipH="1" flipV="1">
            <a:off x="7585169" y="2885446"/>
            <a:ext cx="2318796" cy="14966"/>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21899" y="2533668"/>
            <a:ext cx="1715162" cy="369332"/>
          </a:xfrm>
          <a:prstGeom prst="rect">
            <a:avLst/>
          </a:prstGeom>
          <a:solidFill>
            <a:schemeClr val="bg1"/>
          </a:solidFill>
        </p:spPr>
        <p:txBody>
          <a:bodyPr wrap="square" rtlCol="0">
            <a:spAutoFit/>
          </a:bodyPr>
          <a:lstStyle/>
          <a:p>
            <a:pPr algn="r"/>
            <a:r>
              <a:rPr lang="en-US" dirty="0" smtClean="0">
                <a:solidFill>
                  <a:srgbClr val="FF0000"/>
                </a:solidFill>
              </a:rPr>
              <a:t>PIR Sensor-25</a:t>
            </a:r>
            <a:endParaRPr lang="en-US" dirty="0">
              <a:solidFill>
                <a:srgbClr val="FF0000"/>
              </a:solidFill>
            </a:endParaRPr>
          </a:p>
        </p:txBody>
      </p:sp>
      <p:cxnSp>
        <p:nvCxnSpPr>
          <p:cNvPr id="29" name="Straight Connector 28"/>
          <p:cNvCxnSpPr>
            <a:stCxn id="28" idx="3"/>
          </p:cNvCxnSpPr>
          <p:nvPr/>
        </p:nvCxnSpPr>
        <p:spPr>
          <a:xfrm>
            <a:off x="1837061" y="2718334"/>
            <a:ext cx="2761065" cy="15687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9903965" y="880607"/>
            <a:ext cx="1232035" cy="307777"/>
          </a:xfrm>
          <a:prstGeom prst="rect">
            <a:avLst/>
          </a:prstGeom>
          <a:solidFill>
            <a:schemeClr val="bg1"/>
          </a:solidFill>
        </p:spPr>
        <p:txBody>
          <a:bodyPr wrap="square" rtlCol="0">
            <a:spAutoFit/>
          </a:bodyPr>
          <a:lstStyle/>
          <a:p>
            <a:r>
              <a:rPr lang="en-US" sz="1400" dirty="0" smtClean="0">
                <a:solidFill>
                  <a:srgbClr val="FF0000"/>
                </a:solidFill>
              </a:rPr>
              <a:t>GND</a:t>
            </a:r>
            <a:endParaRPr lang="en-US" sz="1400" dirty="0">
              <a:solidFill>
                <a:srgbClr val="FF0000"/>
              </a:solidFill>
            </a:endParaRPr>
          </a:p>
        </p:txBody>
      </p:sp>
      <p:cxnSp>
        <p:nvCxnSpPr>
          <p:cNvPr id="31" name="Straight Connector 30"/>
          <p:cNvCxnSpPr>
            <a:stCxn id="30" idx="1"/>
          </p:cNvCxnSpPr>
          <p:nvPr/>
        </p:nvCxnSpPr>
        <p:spPr>
          <a:xfrm flipH="1">
            <a:off x="7570373" y="1034496"/>
            <a:ext cx="2333592" cy="517829"/>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21899" y="2898167"/>
            <a:ext cx="1715162" cy="369332"/>
          </a:xfrm>
          <a:prstGeom prst="rect">
            <a:avLst/>
          </a:prstGeom>
          <a:solidFill>
            <a:schemeClr val="bg1"/>
          </a:solidFill>
        </p:spPr>
        <p:txBody>
          <a:bodyPr wrap="square" rtlCol="0">
            <a:spAutoFit/>
          </a:bodyPr>
          <a:lstStyle/>
          <a:p>
            <a:pPr algn="r"/>
            <a:r>
              <a:rPr lang="en-US" dirty="0">
                <a:solidFill>
                  <a:srgbClr val="FF0000"/>
                </a:solidFill>
              </a:rPr>
              <a:t>B</a:t>
            </a:r>
            <a:r>
              <a:rPr lang="en-US" dirty="0" smtClean="0">
                <a:solidFill>
                  <a:srgbClr val="FF0000"/>
                </a:solidFill>
              </a:rPr>
              <a:t>4-Minus-26</a:t>
            </a:r>
            <a:endParaRPr lang="en-US" dirty="0">
              <a:solidFill>
                <a:srgbClr val="FF0000"/>
              </a:solidFill>
            </a:endParaRPr>
          </a:p>
        </p:txBody>
      </p:sp>
      <p:cxnSp>
        <p:nvCxnSpPr>
          <p:cNvPr id="35" name="Straight Connector 34"/>
          <p:cNvCxnSpPr>
            <a:stCxn id="34" idx="3"/>
          </p:cNvCxnSpPr>
          <p:nvPr/>
        </p:nvCxnSpPr>
        <p:spPr>
          <a:xfrm flipV="1">
            <a:off x="1837061" y="3045684"/>
            <a:ext cx="2761065" cy="37149"/>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9903966" y="2280044"/>
            <a:ext cx="2064372" cy="307777"/>
          </a:xfrm>
          <a:prstGeom prst="rect">
            <a:avLst/>
          </a:prstGeom>
          <a:solidFill>
            <a:schemeClr val="bg1"/>
          </a:solidFill>
        </p:spPr>
        <p:txBody>
          <a:bodyPr wrap="square" rtlCol="0">
            <a:spAutoFit/>
          </a:bodyPr>
          <a:lstStyle/>
          <a:p>
            <a:r>
              <a:rPr lang="en-US" sz="1400" dirty="0" smtClean="0">
                <a:solidFill>
                  <a:srgbClr val="FF0000"/>
                </a:solidFill>
              </a:rPr>
              <a:t>19-Photosensitive sensor</a:t>
            </a:r>
            <a:endParaRPr lang="en-US" sz="1400" dirty="0">
              <a:solidFill>
                <a:srgbClr val="FF0000"/>
              </a:solidFill>
            </a:endParaRPr>
          </a:p>
        </p:txBody>
      </p:sp>
      <p:cxnSp>
        <p:nvCxnSpPr>
          <p:cNvPr id="37" name="Straight Connector 36"/>
          <p:cNvCxnSpPr>
            <a:stCxn id="36" idx="1"/>
          </p:cNvCxnSpPr>
          <p:nvPr/>
        </p:nvCxnSpPr>
        <p:spPr>
          <a:xfrm flipH="1">
            <a:off x="7585168" y="2433933"/>
            <a:ext cx="2318798" cy="28659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121899" y="4351329"/>
            <a:ext cx="1715162" cy="369332"/>
          </a:xfrm>
          <a:prstGeom prst="rect">
            <a:avLst/>
          </a:prstGeom>
          <a:solidFill>
            <a:schemeClr val="bg1"/>
          </a:solidFill>
        </p:spPr>
        <p:txBody>
          <a:bodyPr wrap="square" rtlCol="0">
            <a:spAutoFit/>
          </a:bodyPr>
          <a:lstStyle/>
          <a:p>
            <a:pPr algn="r"/>
            <a:r>
              <a:rPr lang="en-US" dirty="0" smtClean="0">
                <a:solidFill>
                  <a:srgbClr val="FF0000"/>
                </a:solidFill>
              </a:rPr>
              <a:t>5V</a:t>
            </a:r>
            <a:endParaRPr lang="en-US" dirty="0">
              <a:solidFill>
                <a:srgbClr val="FF0000"/>
              </a:solidFill>
            </a:endParaRPr>
          </a:p>
        </p:txBody>
      </p:sp>
      <p:cxnSp>
        <p:nvCxnSpPr>
          <p:cNvPr id="70" name="Straight Connector 69"/>
          <p:cNvCxnSpPr>
            <a:stCxn id="69" idx="3"/>
          </p:cNvCxnSpPr>
          <p:nvPr/>
        </p:nvCxnSpPr>
        <p:spPr>
          <a:xfrm flipV="1">
            <a:off x="1837061" y="4505972"/>
            <a:ext cx="2761065" cy="30023"/>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39380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6" y="256674"/>
            <a:ext cx="11512233" cy="667800"/>
          </a:xfrm>
        </p:spPr>
        <p:txBody>
          <a:bodyPr>
            <a:normAutofit/>
          </a:bodyPr>
          <a:lstStyle/>
          <a:p>
            <a:r>
              <a:rPr lang="en-US" dirty="0" smtClean="0"/>
              <a:t>Pool Clock : </a:t>
            </a:r>
            <a:r>
              <a:rPr lang="en-US" dirty="0"/>
              <a:t>Led Strip </a:t>
            </a:r>
            <a:r>
              <a:rPr lang="en-US" dirty="0" smtClean="0"/>
              <a:t>WS2812B 60 </a:t>
            </a:r>
            <a:r>
              <a:rPr lang="en-US" dirty="0" err="1" smtClean="0"/>
              <a:t>Leds</a:t>
            </a:r>
            <a:r>
              <a:rPr lang="en-US" dirty="0" smtClean="0"/>
              <a:t>/m IP30 </a:t>
            </a:r>
            <a:endParaRPr lang="en-US" dirty="0"/>
          </a:p>
        </p:txBody>
      </p:sp>
      <p:pic>
        <p:nvPicPr>
          <p:cNvPr id="2050" name="Picture 2" descr="https://ae01.alicdn.com/kf/S2f6e08fc126743668b448bf9db184e21T.jpg"/>
          <p:cNvPicPr>
            <a:picLocks noChangeAspect="1" noChangeArrowheads="1"/>
          </p:cNvPicPr>
          <p:nvPr/>
        </p:nvPicPr>
        <p:blipFill rotWithShape="1">
          <a:blip r:embed="rId2">
            <a:extLst>
              <a:ext uri="{28A0092B-C50C-407E-A947-70E740481C1C}">
                <a14:useLocalDpi xmlns:a14="http://schemas.microsoft.com/office/drawing/2010/main" val="0"/>
              </a:ext>
            </a:extLst>
          </a:blip>
          <a:srcRect l="7186" t="10500" r="30074" b="57445"/>
          <a:stretch/>
        </p:blipFill>
        <p:spPr bwMode="auto">
          <a:xfrm>
            <a:off x="401983" y="1197000"/>
            <a:ext cx="2880000" cy="232482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e01.alicdn.com/kf/S987820f4abcd41a2be7bb6d5118a3449b.jpg"/>
          <p:cNvPicPr>
            <a:picLocks noChangeAspect="1" noChangeArrowheads="1"/>
          </p:cNvPicPr>
          <p:nvPr/>
        </p:nvPicPr>
        <p:blipFill rotWithShape="1">
          <a:blip r:embed="rId3">
            <a:extLst>
              <a:ext uri="{28A0092B-C50C-407E-A947-70E740481C1C}">
                <a14:useLocalDpi xmlns:a14="http://schemas.microsoft.com/office/drawing/2010/main" val="0"/>
              </a:ext>
            </a:extLst>
          </a:blip>
          <a:srcRect t="30588" r="33854" b="54348"/>
          <a:stretch/>
        </p:blipFill>
        <p:spPr bwMode="auto">
          <a:xfrm>
            <a:off x="3648000" y="1223829"/>
            <a:ext cx="6300425" cy="158400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4" descr="https://ae01.alicdn.com/kf/S987820f4abcd41a2be7bb6d5118a3449b.jpg"/>
          <p:cNvPicPr>
            <a:picLocks noChangeAspect="1" noChangeArrowheads="1"/>
          </p:cNvPicPr>
          <p:nvPr/>
        </p:nvPicPr>
        <p:blipFill rotWithShape="1">
          <a:blip r:embed="rId3">
            <a:extLst>
              <a:ext uri="{28A0092B-C50C-407E-A947-70E740481C1C}">
                <a14:useLocalDpi xmlns:a14="http://schemas.microsoft.com/office/drawing/2010/main" val="0"/>
              </a:ext>
            </a:extLst>
          </a:blip>
          <a:srcRect l="80126" t="34236" r="1733" b="47277"/>
          <a:stretch/>
        </p:blipFill>
        <p:spPr bwMode="auto">
          <a:xfrm>
            <a:off x="10487999" y="1197000"/>
            <a:ext cx="1439999" cy="16199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64000" y="3645000"/>
            <a:ext cx="4510131" cy="2446824"/>
          </a:xfrm>
          <a:prstGeom prst="rect">
            <a:avLst/>
          </a:prstGeom>
          <a:noFill/>
        </p:spPr>
        <p:txBody>
          <a:bodyPr wrap="square" rtlCol="0">
            <a:spAutoFit/>
          </a:bodyPr>
          <a:lstStyle/>
          <a:p>
            <a:r>
              <a:rPr lang="en-US" sz="900" b="1" dirty="0"/>
              <a:t>Pay Attention</a:t>
            </a:r>
            <a:r>
              <a:rPr lang="en-US" sz="900" dirty="0"/>
              <a:t/>
            </a:r>
            <a:br>
              <a:rPr lang="en-US" sz="900" dirty="0"/>
            </a:br>
            <a:r>
              <a:rPr lang="en-US" sz="900" dirty="0"/>
              <a:t>(</a:t>
            </a:r>
            <a:r>
              <a:rPr lang="en-US" sz="900" b="1" dirty="0"/>
              <a:t>Important:</a:t>
            </a:r>
            <a:r>
              <a:rPr lang="en-US" sz="900" dirty="0"/>
              <a:t> WS2812B Must Work With 5V LED Power </a:t>
            </a:r>
            <a:r>
              <a:rPr lang="en-US" sz="900" dirty="0" smtClean="0"/>
              <a:t>Supply</a:t>
            </a:r>
            <a:r>
              <a:rPr lang="en-US" sz="900" dirty="0"/>
              <a:t>.</a:t>
            </a:r>
            <a:r>
              <a:rPr lang="en-US" sz="900" dirty="0" smtClean="0"/>
              <a:t> Over </a:t>
            </a:r>
            <a:r>
              <a:rPr lang="en-US" sz="900" dirty="0"/>
              <a:t>DC5.5V </a:t>
            </a:r>
            <a:r>
              <a:rPr lang="en-US" sz="900" dirty="0" smtClean="0"/>
              <a:t>will </a:t>
            </a:r>
            <a:r>
              <a:rPr lang="en-US" sz="900" dirty="0"/>
              <a:t>Burn Led Strip)</a:t>
            </a:r>
          </a:p>
          <a:p>
            <a:r>
              <a:rPr lang="en-US" sz="900" dirty="0"/>
              <a:t/>
            </a:r>
            <a:br>
              <a:rPr lang="en-US" sz="900" dirty="0"/>
            </a:br>
            <a:r>
              <a:rPr lang="en-US" sz="900" dirty="0"/>
              <a:t>1. Led strip welded by 0.5m is very normal in an electronic product</a:t>
            </a:r>
            <a:r>
              <a:rPr lang="en-US" sz="900" dirty="0" smtClean="0"/>
              <a:t>, not </a:t>
            </a:r>
            <a:r>
              <a:rPr lang="en-US" sz="900" dirty="0"/>
              <a:t>a quality problem</a:t>
            </a:r>
            <a:r>
              <a:rPr lang="en-US" sz="900" dirty="0" smtClean="0"/>
              <a:t>. </a:t>
            </a:r>
            <a:r>
              <a:rPr lang="en-US" sz="900" dirty="0"/>
              <a:t/>
            </a:r>
            <a:br>
              <a:rPr lang="en-US" sz="900" dirty="0"/>
            </a:br>
            <a:r>
              <a:rPr lang="en-US" sz="900" dirty="0"/>
              <a:t>2. WS2812B Led strip can be cut buy every "one" led chip!</a:t>
            </a:r>
            <a:br>
              <a:rPr lang="en-US" sz="900" dirty="0"/>
            </a:br>
            <a:r>
              <a:rPr lang="en-US" sz="900" dirty="0"/>
              <a:t>3. IP30: Non- </a:t>
            </a:r>
            <a:r>
              <a:rPr lang="en-US" sz="900" dirty="0" smtClean="0"/>
              <a:t>Waterproof, IP65</a:t>
            </a:r>
            <a:r>
              <a:rPr lang="en-US" sz="900" dirty="0"/>
              <a:t>: Waterproof in Silicon </a:t>
            </a:r>
            <a:r>
              <a:rPr lang="en-US" sz="900" dirty="0" smtClean="0"/>
              <a:t>Coating, IP67</a:t>
            </a:r>
            <a:r>
              <a:rPr lang="en-US" sz="900" dirty="0"/>
              <a:t>: Waterproof in </a:t>
            </a:r>
            <a:r>
              <a:rPr lang="en-US" sz="900" dirty="0" smtClean="0"/>
              <a:t>Silicon Tube</a:t>
            </a:r>
            <a:r>
              <a:rPr lang="en-US" sz="900" dirty="0"/>
              <a:t/>
            </a:r>
            <a:br>
              <a:rPr lang="en-US" sz="900" dirty="0"/>
            </a:br>
            <a:r>
              <a:rPr lang="en-US" sz="900" dirty="0"/>
              <a:t>4. WS2812B Led Strip </a:t>
            </a:r>
            <a:r>
              <a:rPr lang="en-US" sz="900" b="1" dirty="0"/>
              <a:t>Work With DC5V Led Power </a:t>
            </a:r>
            <a:r>
              <a:rPr lang="en-US" sz="900" b="1" dirty="0" smtClean="0"/>
              <a:t>Supply</a:t>
            </a:r>
            <a:r>
              <a:rPr lang="en-US" sz="900" dirty="0"/>
              <a:t>.</a:t>
            </a:r>
            <a:r>
              <a:rPr lang="en-US" sz="900" dirty="0" smtClean="0"/>
              <a:t> And </a:t>
            </a:r>
            <a:r>
              <a:rPr lang="en-US" sz="900" dirty="0"/>
              <a:t>it must need a WS2812B Led Controller Control </a:t>
            </a:r>
            <a:r>
              <a:rPr lang="en-US" sz="900" dirty="0" smtClean="0"/>
              <a:t>it</a:t>
            </a:r>
            <a:r>
              <a:rPr lang="en-US" sz="900" dirty="0"/>
              <a:t/>
            </a:r>
            <a:br>
              <a:rPr lang="en-US" sz="900" dirty="0"/>
            </a:br>
            <a:r>
              <a:rPr lang="en-US" sz="900" dirty="0"/>
              <a:t/>
            </a:r>
            <a:br>
              <a:rPr lang="en-US" sz="900" dirty="0"/>
            </a:br>
            <a:r>
              <a:rPr lang="en-US" sz="900" b="1" dirty="0"/>
              <a:t>About how to choose Led Power</a:t>
            </a:r>
            <a:r>
              <a:rPr lang="en-US" sz="900" dirty="0"/>
              <a:t/>
            </a:r>
            <a:br>
              <a:rPr lang="en-US" sz="900" dirty="0"/>
            </a:br>
            <a:r>
              <a:rPr lang="en-US" sz="900" b="1" dirty="0"/>
              <a:t>Calculated The Whole Led Strip Watts:</a:t>
            </a:r>
            <a:r>
              <a:rPr lang="en-US" sz="900" dirty="0"/>
              <a:t/>
            </a:r>
            <a:br>
              <a:rPr lang="en-US" sz="900" dirty="0"/>
            </a:br>
            <a:r>
              <a:rPr lang="en-US" sz="900" dirty="0"/>
              <a:t/>
            </a:r>
            <a:br>
              <a:rPr lang="en-US" sz="900" dirty="0"/>
            </a:br>
            <a:r>
              <a:rPr lang="en-US" sz="900" dirty="0"/>
              <a:t>1</a:t>
            </a:r>
            <a:r>
              <a:rPr lang="en-US" sz="900" dirty="0" smtClean="0"/>
              <a:t>. One </a:t>
            </a:r>
            <a:r>
              <a:rPr lang="en-US" sz="900" dirty="0"/>
              <a:t>Led Chip is About </a:t>
            </a:r>
            <a:r>
              <a:rPr lang="en-US" sz="900" dirty="0" smtClean="0"/>
              <a:t>0.2W. If </a:t>
            </a:r>
            <a:r>
              <a:rPr lang="en-US" sz="900" dirty="0"/>
              <a:t>You </a:t>
            </a:r>
            <a:r>
              <a:rPr lang="en-US" sz="900" dirty="0" smtClean="0"/>
              <a:t>Buy </a:t>
            </a:r>
            <a:r>
              <a:rPr lang="en-US" sz="900" dirty="0"/>
              <a:t>5m </a:t>
            </a:r>
            <a:r>
              <a:rPr lang="en-US" sz="900" dirty="0" smtClean="0"/>
              <a:t>with 30Leds/m (Total </a:t>
            </a:r>
            <a:r>
              <a:rPr lang="en-US" sz="900" dirty="0"/>
              <a:t>Led Strip is 150Leds</a:t>
            </a:r>
            <a:r>
              <a:rPr lang="en-US" sz="900" dirty="0" smtClean="0"/>
              <a:t>), So </a:t>
            </a:r>
            <a:r>
              <a:rPr lang="en-US" sz="900" dirty="0"/>
              <a:t>0.2W*150=30W</a:t>
            </a:r>
            <a:br>
              <a:rPr lang="en-US" sz="900" dirty="0"/>
            </a:br>
            <a:r>
              <a:rPr lang="en-US" sz="900" dirty="0"/>
              <a:t>2</a:t>
            </a:r>
            <a:r>
              <a:rPr lang="en-US" sz="900" dirty="0" smtClean="0"/>
              <a:t>. And </a:t>
            </a:r>
            <a:r>
              <a:rPr lang="en-US" sz="900" dirty="0"/>
              <a:t>This Led Strip Work </a:t>
            </a:r>
            <a:r>
              <a:rPr lang="en-US" sz="900" dirty="0" smtClean="0"/>
              <a:t>5V, so </a:t>
            </a:r>
            <a:r>
              <a:rPr lang="en-US" sz="900" dirty="0"/>
              <a:t>30W / </a:t>
            </a:r>
            <a:r>
              <a:rPr lang="en-US" sz="900" dirty="0" smtClean="0"/>
              <a:t>5V=6A</a:t>
            </a:r>
            <a:endParaRPr lang="en-US" sz="900" dirty="0"/>
          </a:p>
        </p:txBody>
      </p:sp>
      <p:sp>
        <p:nvSpPr>
          <p:cNvPr id="61" name="TextBox 60"/>
          <p:cNvSpPr txBox="1"/>
          <p:nvPr/>
        </p:nvSpPr>
        <p:spPr>
          <a:xfrm>
            <a:off x="5736000" y="2925000"/>
            <a:ext cx="5734132" cy="3831818"/>
          </a:xfrm>
          <a:prstGeom prst="rect">
            <a:avLst/>
          </a:prstGeom>
          <a:noFill/>
        </p:spPr>
        <p:txBody>
          <a:bodyPr wrap="square" rtlCol="0">
            <a:spAutoFit/>
          </a:bodyPr>
          <a:lstStyle/>
          <a:p>
            <a:r>
              <a:rPr lang="en-US" sz="900" b="1" dirty="0" smtClean="0"/>
              <a:t>Product Description</a:t>
            </a:r>
            <a:r>
              <a:rPr lang="en-US" sz="900" b="1" dirty="0"/>
              <a:t>:</a:t>
            </a:r>
            <a:r>
              <a:rPr lang="en-US" sz="900" dirty="0"/>
              <a:t/>
            </a:r>
            <a:br>
              <a:rPr lang="en-US" sz="900" dirty="0"/>
            </a:br>
            <a:r>
              <a:rPr lang="en-US" sz="900" dirty="0" smtClean="0"/>
              <a:t>1</a:t>
            </a:r>
            <a:r>
              <a:rPr lang="en-US" sz="900" dirty="0"/>
              <a:t>. WS2812B Led Strip is Powered By "5V Power Supply" (Not Included) And Is Controlled By A Single Data Line From A Suitable Controller (Not Included).</a:t>
            </a:r>
            <a:br>
              <a:rPr lang="en-US" sz="900" dirty="0"/>
            </a:br>
            <a:r>
              <a:rPr lang="en-US" sz="900" dirty="0" smtClean="0"/>
              <a:t>2</a:t>
            </a:r>
            <a:r>
              <a:rPr lang="en-US" sz="900" dirty="0"/>
              <a:t>. 3-Pin JST Connector Included: Red</a:t>
            </a:r>
            <a:r>
              <a:rPr lang="en-US" sz="900" dirty="0" smtClean="0"/>
              <a:t>: VCC</a:t>
            </a:r>
            <a:r>
              <a:rPr lang="en-US" sz="900" dirty="0"/>
              <a:t>, Withe</a:t>
            </a:r>
            <a:r>
              <a:rPr lang="en-US" sz="900" dirty="0" smtClean="0"/>
              <a:t>: GND</a:t>
            </a:r>
            <a:r>
              <a:rPr lang="en-US" sz="900" dirty="0"/>
              <a:t>, Green</a:t>
            </a:r>
            <a:r>
              <a:rPr lang="en-US" sz="900" dirty="0" smtClean="0"/>
              <a:t>: DATA</a:t>
            </a:r>
            <a:r>
              <a:rPr lang="en-US" sz="900" dirty="0"/>
              <a:t>.</a:t>
            </a:r>
            <a:br>
              <a:rPr lang="en-US" sz="900" dirty="0"/>
            </a:br>
            <a:r>
              <a:rPr lang="en-US" sz="900" dirty="0" smtClean="0"/>
              <a:t>3</a:t>
            </a:r>
            <a:r>
              <a:rPr lang="en-US" sz="900" dirty="0"/>
              <a:t>. The Strip Has 3M Adhesive Tape On The Back(Except Ip67). Installation Surface Must Be Smooth, Clean And Dry</a:t>
            </a:r>
            <a:r>
              <a:rPr lang="en-US" sz="900" dirty="0" smtClean="0"/>
              <a:t>.</a:t>
            </a:r>
            <a:r>
              <a:rPr lang="en-US" sz="900" dirty="0"/>
              <a:t/>
            </a:r>
            <a:br>
              <a:rPr lang="en-US" sz="900" dirty="0"/>
            </a:br>
            <a:r>
              <a:rPr lang="en-US" sz="900" dirty="0"/>
              <a:t>4. Led Strip Can Be Cut Between Every Led To Create Custom Lengths</a:t>
            </a:r>
            <a:r>
              <a:rPr lang="en-US" sz="900" dirty="0" smtClean="0"/>
              <a:t>.</a:t>
            </a:r>
            <a:r>
              <a:rPr lang="en-US" sz="900" dirty="0"/>
              <a:t/>
            </a:r>
            <a:br>
              <a:rPr lang="en-US" sz="900" dirty="0"/>
            </a:br>
            <a:r>
              <a:rPr lang="en-US" sz="900" dirty="0"/>
              <a:t>5. Do Not Bend Strip Sharply</a:t>
            </a:r>
            <a:r>
              <a:rPr lang="en-US" sz="900" dirty="0" smtClean="0"/>
              <a:t>.</a:t>
            </a:r>
            <a:r>
              <a:rPr lang="en-US" sz="900" dirty="0"/>
              <a:t/>
            </a:r>
            <a:br>
              <a:rPr lang="en-US" sz="900" dirty="0"/>
            </a:br>
            <a:r>
              <a:rPr lang="en-US" sz="900" dirty="0"/>
              <a:t>6. Longer Runs Should Be Powered From Both Ends To Reduce Voltage Drop</a:t>
            </a:r>
            <a:r>
              <a:rPr lang="en-US" sz="900" dirty="0" smtClean="0"/>
              <a:t>.</a:t>
            </a:r>
            <a:r>
              <a:rPr lang="en-US" sz="900" dirty="0"/>
              <a:t/>
            </a:r>
            <a:br>
              <a:rPr lang="en-US" sz="900" dirty="0"/>
            </a:br>
            <a:r>
              <a:rPr lang="en-US" sz="900" dirty="0"/>
              <a:t>7. 3-Pin JST Connector Wire is 20AWG.</a:t>
            </a:r>
            <a:br>
              <a:rPr lang="en-US" sz="900" dirty="0"/>
            </a:br>
            <a:r>
              <a:rPr lang="en-US" sz="900" dirty="0"/>
              <a:t/>
            </a:r>
            <a:br>
              <a:rPr lang="en-US" sz="900" dirty="0"/>
            </a:br>
            <a:r>
              <a:rPr lang="en-US" sz="900" b="1" dirty="0"/>
              <a:t>Product Details:</a:t>
            </a:r>
            <a:r>
              <a:rPr lang="en-US" sz="900" dirty="0"/>
              <a:t/>
            </a:r>
            <a:br>
              <a:rPr lang="en-US" sz="900" dirty="0"/>
            </a:br>
            <a:r>
              <a:rPr lang="en-US" sz="900" dirty="0"/>
              <a:t>Input Voltage: DC5V</a:t>
            </a:r>
            <a:br>
              <a:rPr lang="en-US" sz="900" dirty="0"/>
            </a:br>
            <a:r>
              <a:rPr lang="en-US" sz="900" dirty="0"/>
              <a:t>Power: </a:t>
            </a:r>
            <a:r>
              <a:rPr lang="en-US" sz="900" dirty="0" smtClean="0"/>
              <a:t>60Leds/m-</a:t>
            </a:r>
            <a:r>
              <a:rPr lang="en-US" sz="900" dirty="0"/>
              <a:t>---12Watt/meter</a:t>
            </a:r>
            <a:br>
              <a:rPr lang="en-US" sz="900" dirty="0"/>
            </a:br>
            <a:r>
              <a:rPr lang="en-US" sz="900" dirty="0" smtClean="0"/>
              <a:t>LED </a:t>
            </a:r>
            <a:r>
              <a:rPr lang="en-US" sz="900" dirty="0"/>
              <a:t>Resource: WS2812B Led(5050 SMD RGB LED With Built-in Improved Version Of WS2811 IC)</a:t>
            </a:r>
            <a:br>
              <a:rPr lang="en-US" sz="900" dirty="0"/>
            </a:br>
            <a:r>
              <a:rPr lang="en-US" sz="900" dirty="0"/>
              <a:t>LED: Each Led is Separately Controlled</a:t>
            </a:r>
            <a:br>
              <a:rPr lang="en-US" sz="900" dirty="0"/>
            </a:br>
            <a:r>
              <a:rPr lang="en-US" sz="900" dirty="0"/>
              <a:t>IC Type: Improved Version WS2812 IC(Built Inside The 5050SMD RGB LED)</a:t>
            </a:r>
            <a:br>
              <a:rPr lang="en-US" sz="900" dirty="0"/>
            </a:br>
            <a:r>
              <a:rPr lang="en-US" sz="900" dirty="0"/>
              <a:t>Of IC: 1 IC Drives 1 Led Chip</a:t>
            </a:r>
            <a:br>
              <a:rPr lang="en-US" sz="900" dirty="0"/>
            </a:br>
            <a:r>
              <a:rPr lang="en-US" sz="900" dirty="0"/>
              <a:t>Pixels: 30/60/74/96/144/Meters</a:t>
            </a:r>
            <a:br>
              <a:rPr lang="en-US" sz="900" dirty="0"/>
            </a:br>
            <a:r>
              <a:rPr lang="en-US" sz="900" dirty="0"/>
              <a:t>Pitch: 16.6mm(1000/64)</a:t>
            </a:r>
            <a:br>
              <a:rPr lang="en-US" sz="900" dirty="0"/>
            </a:br>
            <a:r>
              <a:rPr lang="en-US" sz="900" dirty="0"/>
              <a:t>Grey Scale: 256</a:t>
            </a:r>
            <a:br>
              <a:rPr lang="en-US" sz="900" dirty="0"/>
            </a:br>
            <a:r>
              <a:rPr lang="en-US" sz="900" dirty="0"/>
              <a:t>Bits/Color: 8-Bits/Color</a:t>
            </a:r>
            <a:br>
              <a:rPr lang="en-US" sz="900" dirty="0"/>
            </a:br>
            <a:r>
              <a:rPr lang="en-US" sz="900" dirty="0"/>
              <a:t>FPC Width: </a:t>
            </a:r>
            <a:r>
              <a:rPr lang="en-US" sz="900" dirty="0" smtClean="0"/>
              <a:t>60Leds/m-</a:t>
            </a:r>
            <a:r>
              <a:rPr lang="en-US" sz="900" dirty="0"/>
              <a:t>---10mm</a:t>
            </a:r>
            <a:br>
              <a:rPr lang="en-US" sz="900" dirty="0"/>
            </a:br>
            <a:r>
              <a:rPr lang="en-US" sz="900" dirty="0" smtClean="0"/>
              <a:t>FPC </a:t>
            </a:r>
            <a:r>
              <a:rPr lang="en-US" sz="900" dirty="0"/>
              <a:t>color: Black/White</a:t>
            </a:r>
            <a:br>
              <a:rPr lang="en-US" sz="900" dirty="0"/>
            </a:br>
            <a:r>
              <a:rPr lang="en-US" sz="900" dirty="0"/>
              <a:t>Protection Rate: IP30/ IP65 /IP67</a:t>
            </a:r>
            <a:br>
              <a:rPr lang="en-US" sz="900" dirty="0"/>
            </a:br>
            <a:r>
              <a:rPr lang="en-US" sz="900" dirty="0"/>
              <a:t>Colors: Full Color RGB, Dream Color Changing</a:t>
            </a:r>
            <a:br>
              <a:rPr lang="en-US" sz="900" dirty="0"/>
            </a:br>
            <a:r>
              <a:rPr lang="en-US" sz="900" dirty="0" smtClean="0"/>
              <a:t>Cut-able</a:t>
            </a:r>
            <a:r>
              <a:rPr lang="en-US" sz="900" dirty="0"/>
              <a:t>: Every LED is </a:t>
            </a:r>
            <a:r>
              <a:rPr lang="en-US" sz="900" dirty="0" smtClean="0"/>
              <a:t>Cut-able</a:t>
            </a:r>
            <a:r>
              <a:rPr lang="en-US" sz="900" dirty="0"/>
              <a:t/>
            </a:r>
            <a:br>
              <a:rPr lang="en-US" sz="900" dirty="0"/>
            </a:br>
            <a:r>
              <a:rPr lang="en-US" sz="900" dirty="0"/>
              <a:t>Package</a:t>
            </a:r>
            <a:r>
              <a:rPr lang="en-US" sz="900" dirty="0" smtClean="0"/>
              <a:t>: In </a:t>
            </a:r>
            <a:r>
              <a:rPr lang="en-US" sz="900" dirty="0"/>
              <a:t>Anti-Static Bag,IP30 IP65 With 3M </a:t>
            </a:r>
            <a:r>
              <a:rPr lang="en-US" sz="900" dirty="0" smtClean="0"/>
              <a:t>Adhesive </a:t>
            </a:r>
            <a:r>
              <a:rPr lang="en-US" sz="900" dirty="0"/>
              <a:t>Tape On The Back(IP67 Without 3M </a:t>
            </a:r>
            <a:r>
              <a:rPr lang="en-US" sz="900" dirty="0" smtClean="0"/>
              <a:t>Adhesive)</a:t>
            </a:r>
            <a:endParaRPr lang="en-US" sz="900" dirty="0"/>
          </a:p>
        </p:txBody>
      </p:sp>
      <p:sp>
        <p:nvSpPr>
          <p:cNvPr id="8" name="TextBox 7"/>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spTree>
    <p:extLst>
      <p:ext uri="{BB962C8B-B14F-4D97-AF65-F5344CB8AC3E}">
        <p14:creationId xmlns:p14="http://schemas.microsoft.com/office/powerpoint/2010/main" val="28716939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6" y="256674"/>
            <a:ext cx="11512233" cy="1084326"/>
          </a:xfrm>
        </p:spPr>
        <p:txBody>
          <a:bodyPr>
            <a:normAutofit/>
          </a:bodyPr>
          <a:lstStyle/>
          <a:p>
            <a:r>
              <a:rPr lang="en-US" dirty="0" smtClean="0"/>
              <a:t>Pool Clock : </a:t>
            </a:r>
            <a:r>
              <a:rPr lang="en-US" dirty="0"/>
              <a:t>Photosensitive Sensor Module Light Detection </a:t>
            </a:r>
            <a:r>
              <a:rPr lang="en-US" dirty="0" smtClean="0"/>
              <a:t>Module</a:t>
            </a:r>
            <a:endParaRPr lang="en-US" dirty="0"/>
          </a:p>
        </p:txBody>
      </p:sp>
      <p:pic>
        <p:nvPicPr>
          <p:cNvPr id="1026" name="Picture 2" descr="https://ae01.alicdn.com/kf/HTB1bm6JXG1s3KVjSZFAq6x_ZXXa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686" y="4661070"/>
            <a:ext cx="2592000" cy="19751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ae01.alicdn.com/kf/HTB1f6YAXL1G3KVjSZFkq6yK4XXaV.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000" y="1341000"/>
            <a:ext cx="3456000" cy="322329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719999" y="1298349"/>
            <a:ext cx="8208000" cy="3308598"/>
          </a:xfrm>
          <a:prstGeom prst="rect">
            <a:avLst/>
          </a:prstGeom>
          <a:noFill/>
        </p:spPr>
        <p:txBody>
          <a:bodyPr wrap="square" rtlCol="0">
            <a:spAutoFit/>
          </a:bodyPr>
          <a:lstStyle/>
          <a:p>
            <a:r>
              <a:rPr lang="en-US" sz="1100" u="sng" dirty="0"/>
              <a:t>The module features:</a:t>
            </a:r>
          </a:p>
          <a:p>
            <a:r>
              <a:rPr lang="en-US" sz="1100" dirty="0" smtClean="0"/>
              <a:t>1- </a:t>
            </a:r>
            <a:r>
              <a:rPr lang="en-US" sz="1100" dirty="0"/>
              <a:t>using sensitive type photosensitive resistance sensor</a:t>
            </a:r>
            <a:br>
              <a:rPr lang="en-US" sz="1100" dirty="0"/>
            </a:br>
            <a:r>
              <a:rPr lang="en-US" sz="1100" dirty="0" smtClean="0"/>
              <a:t>2- </a:t>
            </a:r>
            <a:r>
              <a:rPr lang="en-US" sz="1100" dirty="0"/>
              <a:t>the comparator output, signal clean, good waveform, driving ability is strong, for more than 15 ma.</a:t>
            </a:r>
            <a:br>
              <a:rPr lang="en-US" sz="1100" dirty="0"/>
            </a:br>
            <a:r>
              <a:rPr lang="en-US" sz="1100" dirty="0" smtClean="0"/>
              <a:t>3- </a:t>
            </a:r>
            <a:r>
              <a:rPr lang="en-US" sz="1100" dirty="0"/>
              <a:t>with adjustable potentiometer can detect light brightness adjustment</a:t>
            </a:r>
            <a:br>
              <a:rPr lang="en-US" sz="1100" dirty="0"/>
            </a:br>
            <a:r>
              <a:rPr lang="en-US" sz="1100" dirty="0" smtClean="0"/>
              <a:t>4- </a:t>
            </a:r>
            <a:r>
              <a:rPr lang="en-US" sz="1100" dirty="0"/>
              <a:t>the working voltage of 3.3 V to 5 V</a:t>
            </a:r>
            <a:br>
              <a:rPr lang="en-US" sz="1100" dirty="0"/>
            </a:br>
            <a:r>
              <a:rPr lang="en-US" sz="1100" dirty="0" smtClean="0"/>
              <a:t>5- </a:t>
            </a:r>
            <a:r>
              <a:rPr lang="en-US" sz="1100" dirty="0"/>
              <a:t>the output form: digital switch output (0 and 1)</a:t>
            </a:r>
            <a:br>
              <a:rPr lang="en-US" sz="1100" dirty="0"/>
            </a:br>
            <a:r>
              <a:rPr lang="en-US" sz="1100" dirty="0" smtClean="0"/>
              <a:t>6- </a:t>
            </a:r>
            <a:r>
              <a:rPr lang="en-US" sz="1100" dirty="0"/>
              <a:t>has a fixed bolt hole, convenient installation</a:t>
            </a:r>
            <a:br>
              <a:rPr lang="en-US" sz="1100" dirty="0"/>
            </a:br>
            <a:r>
              <a:rPr lang="en-US" sz="1100" dirty="0" smtClean="0"/>
              <a:t>7- </a:t>
            </a:r>
            <a:r>
              <a:rPr lang="en-US" sz="1100" dirty="0"/>
              <a:t>small board PCB size: 3.2 cm x 1.4 cm</a:t>
            </a:r>
            <a:br>
              <a:rPr lang="en-US" sz="1100" dirty="0"/>
            </a:br>
            <a:r>
              <a:rPr lang="en-US" sz="1100" dirty="0" smtClean="0"/>
              <a:t>8- </a:t>
            </a:r>
            <a:r>
              <a:rPr lang="en-US" sz="1100" dirty="0"/>
              <a:t>using the LM393 wide voltage comparator</a:t>
            </a:r>
            <a:br>
              <a:rPr lang="en-US" sz="1100" dirty="0"/>
            </a:br>
            <a:r>
              <a:rPr lang="en-US" sz="1100" u="sng" dirty="0"/>
              <a:t>Module instructions</a:t>
            </a:r>
            <a:r>
              <a:rPr lang="en-US" sz="1100" dirty="0"/>
              <a:t/>
            </a:r>
            <a:br>
              <a:rPr lang="en-US" sz="1100" dirty="0"/>
            </a:br>
            <a:r>
              <a:rPr lang="en-US" sz="1100" dirty="0" smtClean="0"/>
              <a:t>1- </a:t>
            </a:r>
            <a:r>
              <a:rPr lang="en-US" sz="1100" dirty="0"/>
              <a:t>the photosensitive resistance module's most sensitive to ambient light, generally used to detect the environment around the brightness of the light, or MCU trigger relay module, etc.;</a:t>
            </a:r>
            <a:br>
              <a:rPr lang="en-US" sz="1100" dirty="0"/>
            </a:br>
            <a:r>
              <a:rPr lang="en-US" sz="1100" dirty="0" smtClean="0"/>
              <a:t>2- </a:t>
            </a:r>
            <a:r>
              <a:rPr lang="en-US" sz="1100" dirty="0"/>
              <a:t>module in the environment light intensity short of setting threshold, output high level DO end, when the environment light intensity more than set threshold, output DO low level;</a:t>
            </a:r>
            <a:br>
              <a:rPr lang="en-US" sz="1100" dirty="0"/>
            </a:br>
            <a:r>
              <a:rPr lang="en-US" sz="1100" dirty="0" smtClean="0"/>
              <a:t>3- </a:t>
            </a:r>
            <a:r>
              <a:rPr lang="en-US" sz="1100" dirty="0"/>
              <a:t>the DO output can be attached directly to the single chip microcomputer, through single chip microcomputer to detect the high and low level, thus to detect the environment light intensity change;</a:t>
            </a:r>
            <a:br>
              <a:rPr lang="en-US" sz="1100" dirty="0"/>
            </a:br>
            <a:r>
              <a:rPr lang="en-US" sz="1100" dirty="0" smtClean="0"/>
              <a:t>4- </a:t>
            </a:r>
            <a:r>
              <a:rPr lang="en-US" sz="1100" dirty="0"/>
              <a:t>the DO output can be directly driven our relay module, which can form a light-operated switch.</a:t>
            </a:r>
          </a:p>
          <a:p>
            <a:r>
              <a:rPr lang="en-US" sz="1100" dirty="0"/>
              <a:t>The wiring diagram:</a:t>
            </a:r>
          </a:p>
          <a:p>
            <a:endParaRPr lang="en-US" sz="1100" dirty="0"/>
          </a:p>
        </p:txBody>
      </p:sp>
      <p:sp>
        <p:nvSpPr>
          <p:cNvPr id="3" name="TextBox 2"/>
          <p:cNvSpPr txBox="1"/>
          <p:nvPr/>
        </p:nvSpPr>
        <p:spPr>
          <a:xfrm>
            <a:off x="7103998" y="4327850"/>
            <a:ext cx="4968000" cy="2308324"/>
          </a:xfrm>
          <a:prstGeom prst="rect">
            <a:avLst/>
          </a:prstGeom>
          <a:noFill/>
        </p:spPr>
        <p:txBody>
          <a:bodyPr wrap="square" rtlCol="0">
            <a:spAutoFit/>
          </a:bodyPr>
          <a:lstStyle/>
          <a:p>
            <a:r>
              <a:rPr lang="en-US" sz="900" dirty="0" err="1"/>
              <a:t>int</a:t>
            </a:r>
            <a:r>
              <a:rPr lang="en-US" sz="900" dirty="0"/>
              <a:t> Led = 13;      // define LED interface</a:t>
            </a:r>
          </a:p>
          <a:p>
            <a:r>
              <a:rPr lang="en-US" sz="900" dirty="0" err="1"/>
              <a:t>int</a:t>
            </a:r>
            <a:r>
              <a:rPr lang="en-US" sz="900" dirty="0"/>
              <a:t> </a:t>
            </a:r>
            <a:r>
              <a:rPr lang="en-US" sz="900" dirty="0" err="1"/>
              <a:t>buttonpin</a:t>
            </a:r>
            <a:r>
              <a:rPr lang="en-US" sz="900" dirty="0"/>
              <a:t> = 3; // define the photosensitive resistance sensor interface</a:t>
            </a:r>
          </a:p>
          <a:p>
            <a:r>
              <a:rPr lang="en-US" sz="900" dirty="0" err="1"/>
              <a:t>int</a:t>
            </a:r>
            <a:r>
              <a:rPr lang="en-US" sz="900" dirty="0"/>
              <a:t> </a:t>
            </a:r>
            <a:r>
              <a:rPr lang="en-US" sz="900" dirty="0" err="1"/>
              <a:t>val</a:t>
            </a:r>
            <a:r>
              <a:rPr lang="en-US" sz="900" dirty="0"/>
              <a:t>;           // define digital variable </a:t>
            </a:r>
            <a:r>
              <a:rPr lang="en-US" sz="900" dirty="0" err="1"/>
              <a:t>val</a:t>
            </a:r>
            <a:endParaRPr lang="en-US" sz="900" dirty="0"/>
          </a:p>
          <a:p>
            <a:r>
              <a:rPr lang="en-US" sz="900" dirty="0"/>
              <a:t>void setup()</a:t>
            </a:r>
          </a:p>
          <a:p>
            <a:r>
              <a:rPr lang="en-US" sz="900" dirty="0"/>
              <a:t>{</a:t>
            </a:r>
          </a:p>
          <a:p>
            <a:r>
              <a:rPr lang="en-US" sz="900" dirty="0"/>
              <a:t>    </a:t>
            </a:r>
            <a:r>
              <a:rPr lang="en-US" sz="900" dirty="0" err="1" smtClean="0"/>
              <a:t>PinMode</a:t>
            </a:r>
            <a:r>
              <a:rPr lang="en-US" sz="900" dirty="0" smtClean="0"/>
              <a:t> (</a:t>
            </a:r>
            <a:r>
              <a:rPr lang="en-US" sz="900" dirty="0"/>
              <a:t>Led, OUTPUT);      // define the LED for the output interface</a:t>
            </a:r>
          </a:p>
          <a:p>
            <a:r>
              <a:rPr lang="en-US" sz="900" dirty="0"/>
              <a:t>    </a:t>
            </a:r>
            <a:r>
              <a:rPr lang="en-US" sz="900" dirty="0" err="1" smtClean="0"/>
              <a:t>PinMode</a:t>
            </a:r>
            <a:r>
              <a:rPr lang="en-US" sz="900" dirty="0" smtClean="0"/>
              <a:t> (</a:t>
            </a:r>
            <a:r>
              <a:rPr lang="en-US" sz="900" dirty="0" err="1"/>
              <a:t>buttonpin</a:t>
            </a:r>
            <a:r>
              <a:rPr lang="en-US" sz="900" dirty="0"/>
              <a:t>, INPUT); // define photosensitive resistance sensor as the input interface</a:t>
            </a:r>
          </a:p>
          <a:p>
            <a:r>
              <a:rPr lang="en-US" sz="900" dirty="0"/>
              <a:t>}</a:t>
            </a:r>
          </a:p>
          <a:p>
            <a:r>
              <a:rPr lang="en-US" sz="900" dirty="0"/>
              <a:t>void loop()</a:t>
            </a:r>
          </a:p>
          <a:p>
            <a:r>
              <a:rPr lang="en-US" sz="900" dirty="0"/>
              <a:t>{</a:t>
            </a:r>
          </a:p>
          <a:p>
            <a:r>
              <a:rPr lang="en-US" sz="900" dirty="0"/>
              <a:t>    </a:t>
            </a:r>
            <a:r>
              <a:rPr lang="en-US" sz="900" dirty="0" err="1"/>
              <a:t>val</a:t>
            </a:r>
            <a:r>
              <a:rPr lang="en-US" sz="900" dirty="0"/>
              <a:t> = </a:t>
            </a:r>
            <a:r>
              <a:rPr lang="en-US" sz="900" dirty="0" err="1"/>
              <a:t>digitalRead</a:t>
            </a:r>
            <a:r>
              <a:rPr lang="en-US" sz="900" dirty="0"/>
              <a:t>(</a:t>
            </a:r>
            <a:r>
              <a:rPr lang="en-US" sz="900" dirty="0" err="1"/>
              <a:t>buttonpin</a:t>
            </a:r>
            <a:r>
              <a:rPr lang="en-US" sz="900" dirty="0"/>
              <a:t>); // to assign the value of digital interface 3 read </a:t>
            </a:r>
            <a:r>
              <a:rPr lang="en-US" sz="900" dirty="0" err="1"/>
              <a:t>val</a:t>
            </a:r>
            <a:endParaRPr lang="en-US" sz="900" dirty="0"/>
          </a:p>
          <a:p>
            <a:r>
              <a:rPr lang="en-US" sz="900" dirty="0"/>
              <a:t>    if (</a:t>
            </a:r>
            <a:r>
              <a:rPr lang="en-US" sz="900" dirty="0" err="1"/>
              <a:t>val</a:t>
            </a:r>
            <a:r>
              <a:rPr lang="en-US" sz="900" dirty="0"/>
              <a:t> == LOW)               // when the photosensitive resistance sensors have a signal, the LED light</a:t>
            </a:r>
          </a:p>
          <a:p>
            <a:r>
              <a:rPr lang="en-US" sz="900" dirty="0"/>
              <a:t>    </a:t>
            </a:r>
            <a:r>
              <a:rPr lang="en-US" sz="900" dirty="0" smtClean="0"/>
              <a:t>{ </a:t>
            </a:r>
            <a:r>
              <a:rPr lang="en-US" sz="900" dirty="0"/>
              <a:t>  </a:t>
            </a:r>
            <a:r>
              <a:rPr lang="en-US" sz="900" dirty="0" err="1"/>
              <a:t>DigitalWrite</a:t>
            </a:r>
            <a:r>
              <a:rPr lang="en-US" sz="900" dirty="0"/>
              <a:t>(Led, HIGH</a:t>
            </a:r>
            <a:r>
              <a:rPr lang="en-US" sz="900" dirty="0" smtClean="0"/>
              <a:t>);  </a:t>
            </a:r>
            <a:r>
              <a:rPr lang="en-US" sz="900" dirty="0"/>
              <a:t>}</a:t>
            </a:r>
          </a:p>
          <a:p>
            <a:r>
              <a:rPr lang="en-US" sz="900" dirty="0"/>
              <a:t>    else</a:t>
            </a:r>
          </a:p>
          <a:p>
            <a:r>
              <a:rPr lang="en-US" sz="900" dirty="0"/>
              <a:t>    </a:t>
            </a:r>
            <a:r>
              <a:rPr lang="en-US" sz="900" dirty="0" smtClean="0"/>
              <a:t>{   </a:t>
            </a:r>
            <a:r>
              <a:rPr lang="en-US" sz="900" dirty="0" err="1" smtClean="0"/>
              <a:t>DigitalWrite</a:t>
            </a:r>
            <a:r>
              <a:rPr lang="en-US" sz="900" dirty="0" smtClean="0"/>
              <a:t>(Led</a:t>
            </a:r>
            <a:r>
              <a:rPr lang="en-US" sz="900" dirty="0"/>
              <a:t>, LOW</a:t>
            </a:r>
            <a:r>
              <a:rPr lang="en-US" sz="900" dirty="0" smtClean="0"/>
              <a:t>); </a:t>
            </a:r>
            <a:r>
              <a:rPr lang="en-US" sz="900" dirty="0"/>
              <a:t>  }</a:t>
            </a:r>
          </a:p>
          <a:p>
            <a:r>
              <a:rPr lang="en-US" sz="900" dirty="0" smtClean="0"/>
              <a:t>}</a:t>
            </a:r>
            <a:endParaRPr lang="en-US" sz="900" dirty="0"/>
          </a:p>
        </p:txBody>
      </p:sp>
      <p:sp>
        <p:nvSpPr>
          <p:cNvPr id="7" name="TextBox 6"/>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spTree>
    <p:extLst>
      <p:ext uri="{BB962C8B-B14F-4D97-AF65-F5344CB8AC3E}">
        <p14:creationId xmlns:p14="http://schemas.microsoft.com/office/powerpoint/2010/main" val="2522214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6" y="256674"/>
            <a:ext cx="11512233" cy="667800"/>
          </a:xfrm>
        </p:spPr>
        <p:txBody>
          <a:bodyPr>
            <a:normAutofit fontScale="90000"/>
          </a:bodyPr>
          <a:lstStyle/>
          <a:p>
            <a:r>
              <a:rPr lang="en-US" dirty="0" smtClean="0"/>
              <a:t>Pool Clock : </a:t>
            </a:r>
            <a:r>
              <a:rPr lang="en-US" dirty="0"/>
              <a:t>AM2320 Digital Temperature and Humidity</a:t>
            </a:r>
            <a:r>
              <a:rPr lang="en-US" dirty="0" smtClean="0"/>
              <a:t> </a:t>
            </a:r>
            <a:endParaRPr lang="en-US" dirty="0"/>
          </a:p>
        </p:txBody>
      </p:sp>
      <p:sp>
        <p:nvSpPr>
          <p:cNvPr id="2" name="TextBox 1"/>
          <p:cNvSpPr txBox="1"/>
          <p:nvPr/>
        </p:nvSpPr>
        <p:spPr>
          <a:xfrm>
            <a:off x="2712001" y="1235631"/>
            <a:ext cx="9215999" cy="5170646"/>
          </a:xfrm>
          <a:prstGeom prst="rect">
            <a:avLst/>
          </a:prstGeom>
          <a:noFill/>
        </p:spPr>
        <p:txBody>
          <a:bodyPr wrap="square" rtlCol="0">
            <a:spAutoFit/>
          </a:bodyPr>
          <a:lstStyle/>
          <a:p>
            <a:r>
              <a:rPr lang="en-US" sz="1100" b="1" u="sng" dirty="0"/>
              <a:t>Product Description</a:t>
            </a:r>
            <a:endParaRPr lang="en-US" sz="1100" dirty="0"/>
          </a:p>
          <a:p>
            <a:r>
              <a:rPr lang="en-US" sz="1100" dirty="0"/>
              <a:t>1. AM2320 digital temperature and humidity sensor is a calibrated digital signal output containing hexyl temperature and humidity sensor complex. Temperature and humidity using a dedicated capture technology to ensure that products with high reliability and excellent long-term stability. Sensor includes a capacitive humidity sensing element and an integrated high-precision temperature measurement devices, and connected with a high-performance microprocessors. The product has excellent quality, fast response, anti-interference ability, high cost and other advantages.</a:t>
            </a:r>
          </a:p>
          <a:p>
            <a:r>
              <a:rPr lang="en-US" sz="1100" dirty="0"/>
              <a:t>2. AM2320 communication using a single bus, standard I2C two means of communication. Standard single-bus interface, allowing system integrators to become simpler and quicker. Ultra-small size, low power consumption, signal transmission distance up to 20 meters or more, making it the best choice for all kinds of applications and even the most demanding applications. I2C communication using standard communication sequence, the user can directly linked to the I2C communication bus without additional wiring, simple to use. Two means of communication are used as humidity, temperature and check CRC and other digital information directly via temperature compensated output, users do not need to calculate the secondary digital output, and no need for temperature compensation of the humidity, you can get an accurate temperature and humidity information.</a:t>
            </a:r>
          </a:p>
          <a:p>
            <a:r>
              <a:rPr lang="en-US" sz="1100" dirty="0"/>
              <a:t> </a:t>
            </a:r>
          </a:p>
          <a:p>
            <a:r>
              <a:rPr lang="en-US" sz="1100" b="1" u="sng" dirty="0"/>
              <a:t>Product Features</a:t>
            </a:r>
            <a:endParaRPr lang="en-US" sz="1100" dirty="0"/>
          </a:p>
          <a:p>
            <a:r>
              <a:rPr lang="en-US" sz="1100" dirty="0"/>
              <a:t>1. Ultra-small size</a:t>
            </a:r>
          </a:p>
          <a:p>
            <a:r>
              <a:rPr lang="en-US" sz="1100" dirty="0"/>
              <a:t>2. Super cost-effective</a:t>
            </a:r>
          </a:p>
          <a:p>
            <a:r>
              <a:rPr lang="en-US" sz="1100" dirty="0"/>
              <a:t>3. Ultra-low voltage operation</a:t>
            </a:r>
          </a:p>
          <a:p>
            <a:r>
              <a:rPr lang="en-US" sz="1100" dirty="0"/>
              <a:t>4. Excellent long-term stability</a:t>
            </a:r>
          </a:p>
          <a:p>
            <a:r>
              <a:rPr lang="en-US" sz="1100" dirty="0"/>
              <a:t>5. Standard I2C and single-bus output</a:t>
            </a:r>
          </a:p>
          <a:p>
            <a:r>
              <a:rPr lang="en-US" sz="1100" dirty="0"/>
              <a:t>6. Power supply: DC 3.1~5.5V</a:t>
            </a:r>
          </a:p>
          <a:p>
            <a:r>
              <a:rPr lang="en-US" sz="1100" dirty="0"/>
              <a:t> </a:t>
            </a:r>
          </a:p>
          <a:p>
            <a:r>
              <a:rPr lang="en-US" sz="1100" b="1" u="sng" dirty="0"/>
              <a:t>Applications</a:t>
            </a:r>
            <a:endParaRPr lang="en-US" sz="1100" dirty="0"/>
          </a:p>
          <a:p>
            <a:r>
              <a:rPr lang="en-US" sz="1100" dirty="0"/>
              <a:t>HVAC, dehumidifiers, testing and inspection equipment, consumer goods, automotive, automation, data loggers, weather stations, home appliances, humidity control, medical, and other relevant humidity measurement and control</a:t>
            </a:r>
            <a:r>
              <a:rPr lang="en-US" sz="1100" dirty="0" smtClean="0"/>
              <a:t>.</a:t>
            </a:r>
            <a:endParaRPr lang="en-US" sz="1100" dirty="0"/>
          </a:p>
          <a:p>
            <a:r>
              <a:rPr lang="en-US" sz="1100" dirty="0"/>
              <a:t> </a:t>
            </a:r>
          </a:p>
          <a:p>
            <a:r>
              <a:rPr lang="en-US" sz="1100" b="1" u="sng" dirty="0"/>
              <a:t>Pin Definitions</a:t>
            </a:r>
            <a:endParaRPr lang="en-US" sz="1100" dirty="0"/>
          </a:p>
          <a:p>
            <a:r>
              <a:rPr lang="en-US" sz="1100" dirty="0"/>
              <a:t>1. VDD:  Power supply (3.1V~5.5V). Since the sensor uses </a:t>
            </a:r>
            <a:r>
              <a:rPr lang="en-US" sz="1100" dirty="0" smtClean="0"/>
              <a:t>3.1 </a:t>
            </a:r>
            <a:r>
              <a:rPr lang="en-US" sz="1100" dirty="0"/>
              <a:t>to 5.5VDC, give it the same power as the logic level of your microcontroller – e.g. for a 5V micro like Arduino, use 5V.</a:t>
            </a:r>
          </a:p>
          <a:p>
            <a:r>
              <a:rPr lang="en-US" sz="1100" dirty="0"/>
              <a:t>2. SDA:  Serial data, bi-directional </a:t>
            </a:r>
            <a:r>
              <a:rPr lang="en-US" sz="1100" dirty="0" smtClean="0"/>
              <a:t>port, requires </a:t>
            </a:r>
            <a:r>
              <a:rPr lang="en-US" sz="1100" dirty="0"/>
              <a:t>a </a:t>
            </a:r>
            <a:r>
              <a:rPr lang="en-US" sz="1100" dirty="0" err="1"/>
              <a:t>pullup</a:t>
            </a:r>
            <a:r>
              <a:rPr lang="en-US" sz="1100" dirty="0"/>
              <a:t> of 2.2K – 10K to VDD.</a:t>
            </a:r>
          </a:p>
          <a:p>
            <a:r>
              <a:rPr lang="en-US" sz="1100" dirty="0"/>
              <a:t>3. GND:  Ground</a:t>
            </a:r>
          </a:p>
          <a:p>
            <a:r>
              <a:rPr lang="en-US" sz="1100" dirty="0"/>
              <a:t>4. SCL:  Serial clock, input </a:t>
            </a:r>
            <a:r>
              <a:rPr lang="en-US" sz="1100" dirty="0" smtClean="0"/>
              <a:t>port</a:t>
            </a:r>
            <a:r>
              <a:rPr lang="en-US" sz="1100" dirty="0"/>
              <a:t>, requires a </a:t>
            </a:r>
            <a:r>
              <a:rPr lang="en-US" sz="1100" dirty="0" err="1"/>
              <a:t>pullup</a:t>
            </a:r>
            <a:r>
              <a:rPr lang="en-US" sz="1100" dirty="0"/>
              <a:t> of 2.2K – 10K to VDD.</a:t>
            </a:r>
          </a:p>
        </p:txBody>
      </p:sp>
      <p:pic>
        <p:nvPicPr>
          <p:cNvPr id="2050" name="Picture 2" descr="https://ae01.alicdn.com/kf/S8d1316ad038c45eca20e1dac53ce855aq.jpg?width=800&amp;height=800&amp;hash=160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817" t="21189" r="5978" b="17394"/>
          <a:stretch/>
        </p:blipFill>
        <p:spPr bwMode="auto">
          <a:xfrm>
            <a:off x="192000" y="1269000"/>
            <a:ext cx="2448000" cy="182896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pic>
        <p:nvPicPr>
          <p:cNvPr id="1026" name="Picture 2" descr="am2320 sensor pinou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00" y="3645000"/>
            <a:ext cx="2232000" cy="2075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94145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fontScale="90000"/>
          </a:bodyPr>
          <a:lstStyle/>
          <a:p>
            <a:r>
              <a:rPr lang="en-US" dirty="0"/>
              <a:t>Pool Clock : DS18B20 </a:t>
            </a:r>
            <a:r>
              <a:rPr lang="en-US" dirty="0" smtClean="0"/>
              <a:t>Waterproof Temperature </a:t>
            </a:r>
            <a:r>
              <a:rPr lang="en-US" dirty="0"/>
              <a:t>Sensor</a:t>
            </a:r>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pic>
        <p:nvPicPr>
          <p:cNvPr id="51" name="Picture 50"/>
          <p:cNvPicPr>
            <a:picLocks noChangeAspect="1"/>
          </p:cNvPicPr>
          <p:nvPr/>
        </p:nvPicPr>
        <p:blipFill>
          <a:blip r:embed="rId2"/>
          <a:stretch>
            <a:fillRect/>
          </a:stretch>
        </p:blipFill>
        <p:spPr>
          <a:xfrm>
            <a:off x="9054158" y="4725000"/>
            <a:ext cx="2567784" cy="1386149"/>
          </a:xfrm>
          <a:prstGeom prst="rect">
            <a:avLst/>
          </a:prstGeom>
        </p:spPr>
      </p:pic>
      <p:pic>
        <p:nvPicPr>
          <p:cNvPr id="52" name="Picture 4" descr="https://ae01.alicdn.com/kf/H2041073ec6ff4f1fbf2e9a724e1c2af3n.jpg?width=944&amp;height=1814&amp;hash=2758"/>
          <p:cNvPicPr>
            <a:picLocks noChangeAspect="1" noChangeArrowheads="1"/>
          </p:cNvPicPr>
          <p:nvPr/>
        </p:nvPicPr>
        <p:blipFill rotWithShape="1">
          <a:blip r:embed="rId3">
            <a:extLst>
              <a:ext uri="{28A0092B-C50C-407E-A947-70E740481C1C}">
                <a14:useLocalDpi xmlns:a14="http://schemas.microsoft.com/office/drawing/2010/main" val="0"/>
              </a:ext>
            </a:extLst>
          </a:blip>
          <a:srcRect b="64089"/>
          <a:stretch/>
        </p:blipFill>
        <p:spPr bwMode="auto">
          <a:xfrm>
            <a:off x="7153360" y="1485000"/>
            <a:ext cx="4483243" cy="309372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p:cNvPicPr>
            <a:picLocks noChangeAspect="1"/>
          </p:cNvPicPr>
          <p:nvPr/>
        </p:nvPicPr>
        <p:blipFill>
          <a:blip r:embed="rId4"/>
          <a:stretch>
            <a:fillRect/>
          </a:stretch>
        </p:blipFill>
        <p:spPr>
          <a:xfrm>
            <a:off x="552000" y="1492766"/>
            <a:ext cx="3714286" cy="4723809"/>
          </a:xfrm>
          <a:prstGeom prst="rect">
            <a:avLst/>
          </a:prstGeom>
        </p:spPr>
      </p:pic>
      <p:sp>
        <p:nvSpPr>
          <p:cNvPr id="2" name="Rectangle 1"/>
          <p:cNvSpPr/>
          <p:nvPr/>
        </p:nvSpPr>
        <p:spPr>
          <a:xfrm>
            <a:off x="7146366" y="1020071"/>
            <a:ext cx="1027845" cy="369332"/>
          </a:xfrm>
          <a:prstGeom prst="rect">
            <a:avLst/>
          </a:prstGeom>
        </p:spPr>
        <p:txBody>
          <a:bodyPr wrap="none">
            <a:spAutoFit/>
          </a:bodyPr>
          <a:lstStyle/>
          <a:p>
            <a:r>
              <a:rPr lang="fr-FR" dirty="0">
                <a:hlinkClick r:id="rId5"/>
              </a:rPr>
              <a:t>DS18B20</a:t>
            </a:r>
            <a:endParaRPr lang="en-US" dirty="0"/>
          </a:p>
        </p:txBody>
      </p:sp>
    </p:spTree>
    <p:extLst>
      <p:ext uri="{BB962C8B-B14F-4D97-AF65-F5344CB8AC3E}">
        <p14:creationId xmlns:p14="http://schemas.microsoft.com/office/powerpoint/2010/main" val="7336115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smtClean="0"/>
              <a:t>Pool Clock : LCD 20x4 I2C</a:t>
            </a:r>
            <a:endParaRPr lang="en-US" dirty="0"/>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sp>
        <p:nvSpPr>
          <p:cNvPr id="4" name="Rectangle 3"/>
          <p:cNvSpPr/>
          <p:nvPr/>
        </p:nvSpPr>
        <p:spPr>
          <a:xfrm>
            <a:off x="514503" y="1478350"/>
            <a:ext cx="7263977" cy="2185214"/>
          </a:xfrm>
          <a:prstGeom prst="rect">
            <a:avLst/>
          </a:prstGeom>
        </p:spPr>
        <p:txBody>
          <a:bodyPr wrap="square">
            <a:spAutoFit/>
          </a:bodyPr>
          <a:lstStyle/>
          <a:p>
            <a:r>
              <a:rPr lang="en-US" sz="2800" dirty="0"/>
              <a:t>Product Features</a:t>
            </a:r>
          </a:p>
          <a:p>
            <a:r>
              <a:rPr lang="en-US" dirty="0"/>
              <a:t>Displays 4-lines X 20-characters</a:t>
            </a:r>
          </a:p>
          <a:p>
            <a:r>
              <a:rPr lang="en-US" dirty="0"/>
              <a:t>Operate with 5V DC. You can connect directly to </a:t>
            </a:r>
            <a:r>
              <a:rPr lang="en-US" dirty="0" err="1"/>
              <a:t>arduino</a:t>
            </a:r>
            <a:r>
              <a:rPr lang="en-US" dirty="0"/>
              <a:t> board</a:t>
            </a:r>
          </a:p>
          <a:p>
            <a:r>
              <a:rPr lang="en-US" dirty="0"/>
              <a:t>Size : 60mm×99mm</a:t>
            </a:r>
          </a:p>
          <a:p>
            <a:r>
              <a:rPr lang="en-US" dirty="0"/>
              <a:t>Pin Definition : GND.VCC.SDA.SCL</a:t>
            </a:r>
          </a:p>
          <a:p>
            <a:r>
              <a:rPr lang="en-US" dirty="0"/>
              <a:t>Arduino IIC/I2C interface was developed to reduce the IO port usage on Arduino board</a:t>
            </a:r>
          </a:p>
        </p:txBody>
      </p:sp>
      <p:pic>
        <p:nvPicPr>
          <p:cNvPr id="5" name="Picture 4"/>
          <p:cNvPicPr>
            <a:picLocks noChangeAspect="1"/>
          </p:cNvPicPr>
          <p:nvPr/>
        </p:nvPicPr>
        <p:blipFill>
          <a:blip r:embed="rId2"/>
          <a:stretch>
            <a:fillRect/>
          </a:stretch>
        </p:blipFill>
        <p:spPr>
          <a:xfrm>
            <a:off x="1107825" y="4103763"/>
            <a:ext cx="2728198" cy="2037887"/>
          </a:xfrm>
          <a:prstGeom prst="rect">
            <a:avLst/>
          </a:prstGeom>
        </p:spPr>
      </p:pic>
      <p:pic>
        <p:nvPicPr>
          <p:cNvPr id="6" name="Picture 5"/>
          <p:cNvPicPr>
            <a:picLocks noChangeAspect="1"/>
          </p:cNvPicPr>
          <p:nvPr/>
        </p:nvPicPr>
        <p:blipFill>
          <a:blip r:embed="rId3"/>
          <a:stretch>
            <a:fillRect/>
          </a:stretch>
        </p:blipFill>
        <p:spPr>
          <a:xfrm>
            <a:off x="4330825" y="4376573"/>
            <a:ext cx="3042136" cy="1792764"/>
          </a:xfrm>
          <a:prstGeom prst="rect">
            <a:avLst/>
          </a:prstGeom>
        </p:spPr>
      </p:pic>
      <p:pic>
        <p:nvPicPr>
          <p:cNvPr id="7" name="Picture 6"/>
          <p:cNvPicPr>
            <a:picLocks noChangeAspect="1"/>
          </p:cNvPicPr>
          <p:nvPr/>
        </p:nvPicPr>
        <p:blipFill>
          <a:blip r:embed="rId4"/>
          <a:stretch>
            <a:fillRect/>
          </a:stretch>
        </p:blipFill>
        <p:spPr>
          <a:xfrm>
            <a:off x="8184000" y="2925000"/>
            <a:ext cx="3696421" cy="3216650"/>
          </a:xfrm>
          <a:prstGeom prst="rect">
            <a:avLst/>
          </a:prstGeom>
        </p:spPr>
      </p:pic>
      <p:sp>
        <p:nvSpPr>
          <p:cNvPr id="8" name="TextBox 7"/>
          <p:cNvSpPr txBox="1"/>
          <p:nvPr/>
        </p:nvSpPr>
        <p:spPr>
          <a:xfrm>
            <a:off x="8472000" y="1053000"/>
            <a:ext cx="2102755" cy="707886"/>
          </a:xfrm>
          <a:prstGeom prst="rect">
            <a:avLst/>
          </a:prstGeom>
          <a:noFill/>
        </p:spPr>
        <p:txBody>
          <a:bodyPr wrap="none" rtlCol="0">
            <a:spAutoFit/>
          </a:bodyPr>
          <a:lstStyle/>
          <a:p>
            <a:r>
              <a:rPr lang="en-US" sz="4000" dirty="0" smtClean="0">
                <a:solidFill>
                  <a:srgbClr val="FF0000"/>
                </a:solidFill>
                <a:hlinkClick r:id="rId5"/>
              </a:rPr>
              <a:t>LCD 20x4</a:t>
            </a:r>
            <a:endParaRPr lang="en-US" sz="4000" dirty="0">
              <a:solidFill>
                <a:srgbClr val="FF0000"/>
              </a:solidFill>
            </a:endParaRPr>
          </a:p>
        </p:txBody>
      </p:sp>
    </p:spTree>
    <p:extLst>
      <p:ext uri="{BB962C8B-B14F-4D97-AF65-F5344CB8AC3E}">
        <p14:creationId xmlns:p14="http://schemas.microsoft.com/office/powerpoint/2010/main" val="30162082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a:t>Pool Clock : HC SR501 PIR Motion Sensor</a:t>
            </a:r>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pic>
        <p:nvPicPr>
          <p:cNvPr id="2050" name="Picture 2" descr="https://ae01.alicdn.com/kf/Sc9dfc5775c1d477ca020afad16240f59D.jpg"/>
          <p:cNvPicPr>
            <a:picLocks noChangeAspect="1" noChangeArrowheads="1"/>
          </p:cNvPicPr>
          <p:nvPr/>
        </p:nvPicPr>
        <p:blipFill rotWithShape="1">
          <a:blip r:embed="rId2">
            <a:extLst>
              <a:ext uri="{28A0092B-C50C-407E-A947-70E740481C1C}">
                <a14:useLocalDpi xmlns:a14="http://schemas.microsoft.com/office/drawing/2010/main" val="0"/>
              </a:ext>
            </a:extLst>
          </a:blip>
          <a:srcRect l="9657" t="3862" r="9217" b="7285"/>
          <a:stretch/>
        </p:blipFill>
        <p:spPr bwMode="auto">
          <a:xfrm>
            <a:off x="257074" y="3482869"/>
            <a:ext cx="2892521" cy="3168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e01.alicdn.com/kf/S2afdddf174f84b6eb253483ea0f7faf2y.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961" t="12700" r="4961" b="8102"/>
          <a:stretch/>
        </p:blipFill>
        <p:spPr bwMode="auto">
          <a:xfrm>
            <a:off x="264000" y="1125000"/>
            <a:ext cx="2484000" cy="216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133892" y="1243655"/>
            <a:ext cx="6096000" cy="646331"/>
          </a:xfrm>
          <a:prstGeom prst="rect">
            <a:avLst/>
          </a:prstGeom>
        </p:spPr>
        <p:txBody>
          <a:bodyPr>
            <a:spAutoFit/>
          </a:bodyPr>
          <a:lstStyle/>
          <a:p>
            <a:r>
              <a:rPr lang="en-US" dirty="0"/>
              <a:t>HC SR501 PIR Infrared Sensor IR Human Body Motion Module for Arduino</a:t>
            </a:r>
          </a:p>
        </p:txBody>
      </p:sp>
      <p:sp>
        <p:nvSpPr>
          <p:cNvPr id="10" name="Rectangle 9"/>
          <p:cNvSpPr/>
          <p:nvPr/>
        </p:nvSpPr>
        <p:spPr>
          <a:xfrm>
            <a:off x="3170578" y="1931153"/>
            <a:ext cx="8496000" cy="2585323"/>
          </a:xfrm>
          <a:prstGeom prst="rect">
            <a:avLst/>
          </a:prstGeom>
        </p:spPr>
        <p:txBody>
          <a:bodyPr wrap="square">
            <a:spAutoFit/>
          </a:bodyPr>
          <a:lstStyle/>
          <a:p>
            <a:r>
              <a:rPr lang="en-US" sz="1400" dirty="0"/>
              <a:t>Specifications</a:t>
            </a:r>
            <a:r>
              <a:rPr lang="en-US" sz="1400" dirty="0" smtClean="0"/>
              <a:t>: </a:t>
            </a:r>
          </a:p>
          <a:p>
            <a:r>
              <a:rPr lang="en-US" sz="1200" dirty="0" smtClean="0"/>
              <a:t>Operating </a:t>
            </a:r>
            <a:r>
              <a:rPr lang="en-US" sz="1200" dirty="0"/>
              <a:t>voltage range</a:t>
            </a:r>
            <a:r>
              <a:rPr lang="en-US" sz="1200" dirty="0" smtClean="0"/>
              <a:t>:	 </a:t>
            </a:r>
            <a:r>
              <a:rPr lang="en-US" sz="1200" dirty="0"/>
              <a:t>DC 4.5-20V</a:t>
            </a:r>
          </a:p>
          <a:p>
            <a:r>
              <a:rPr lang="en-US" sz="1200" dirty="0" smtClean="0"/>
              <a:t>Angle </a:t>
            </a:r>
            <a:r>
              <a:rPr lang="en-US" sz="1200" dirty="0"/>
              <a:t>Sensor: </a:t>
            </a:r>
            <a:r>
              <a:rPr lang="en-US" sz="1200" dirty="0" smtClean="0"/>
              <a:t>		﹤</a:t>
            </a:r>
            <a:r>
              <a:rPr lang="en-US" sz="1200" dirty="0"/>
              <a:t>100°cone angle Lens size</a:t>
            </a:r>
          </a:p>
          <a:p>
            <a:r>
              <a:rPr lang="en-US" sz="1200" dirty="0" smtClean="0"/>
              <a:t>Level </a:t>
            </a:r>
            <a:r>
              <a:rPr lang="en-US" sz="1200" dirty="0"/>
              <a:t>Output: </a:t>
            </a:r>
            <a:r>
              <a:rPr lang="en-US" sz="1200" dirty="0" smtClean="0"/>
              <a:t>		High 3.3V / Low 0V</a:t>
            </a:r>
            <a:endParaRPr lang="en-US" sz="1200" dirty="0"/>
          </a:p>
          <a:p>
            <a:r>
              <a:rPr lang="en-US" sz="1200" dirty="0" smtClean="0"/>
              <a:t>Sensor Diameter</a:t>
            </a:r>
            <a:r>
              <a:rPr lang="en-US" sz="1200" dirty="0"/>
              <a:t>: </a:t>
            </a:r>
            <a:r>
              <a:rPr lang="en-US" sz="1200" dirty="0" smtClean="0"/>
              <a:t>		23mm(Default</a:t>
            </a:r>
            <a:r>
              <a:rPr lang="en-US" sz="1200" dirty="0"/>
              <a:t>)</a:t>
            </a:r>
          </a:p>
          <a:p>
            <a:r>
              <a:rPr lang="en-US" sz="1200" dirty="0" smtClean="0"/>
              <a:t>Operation </a:t>
            </a:r>
            <a:r>
              <a:rPr lang="en-US" sz="1200" dirty="0"/>
              <a:t>Temp: </a:t>
            </a:r>
            <a:r>
              <a:rPr lang="en-US" sz="1200" dirty="0" smtClean="0"/>
              <a:t>		-</a:t>
            </a:r>
            <a:r>
              <a:rPr lang="en-US" sz="1200" dirty="0"/>
              <a:t>15°C to +70°C</a:t>
            </a:r>
          </a:p>
          <a:p>
            <a:endParaRPr lang="en-US" sz="1400" dirty="0"/>
          </a:p>
          <a:p>
            <a:r>
              <a:rPr lang="en-US" sz="1400" dirty="0"/>
              <a:t>Application:</a:t>
            </a:r>
          </a:p>
          <a:p>
            <a:r>
              <a:rPr lang="en-US" sz="1200" dirty="0"/>
              <a:t>It can automatically and quickly open various types of incandescent, fluorescent lamps, buzzer, automatic doors, electric fans</a:t>
            </a:r>
            <a:r>
              <a:rPr lang="en-US" sz="1200" dirty="0" smtClean="0"/>
              <a:t>, automatic </a:t>
            </a:r>
            <a:r>
              <a:rPr lang="en-US" sz="1200" dirty="0"/>
              <a:t>washing machine and dryer machines and other devices</a:t>
            </a:r>
            <a:r>
              <a:rPr lang="en-US" sz="1200" dirty="0" smtClean="0"/>
              <a:t>, is </a:t>
            </a:r>
            <a:r>
              <a:rPr lang="en-US" sz="1200" dirty="0"/>
              <a:t>a </a:t>
            </a:r>
            <a:r>
              <a:rPr lang="en-US" sz="1200" dirty="0" smtClean="0"/>
              <a:t>high tech </a:t>
            </a:r>
            <a:r>
              <a:rPr lang="en-US" sz="1200" dirty="0"/>
              <a:t>products.</a:t>
            </a:r>
          </a:p>
          <a:p>
            <a:endParaRPr lang="en-US" sz="1200" dirty="0"/>
          </a:p>
          <a:p>
            <a:r>
              <a:rPr lang="en-US" sz="1200" dirty="0"/>
              <a:t>Especially suitable for enterprises, hotels, shopping malls, warehouses and family aisles</a:t>
            </a:r>
            <a:r>
              <a:rPr lang="en-US" sz="1200" dirty="0" smtClean="0"/>
              <a:t>, corridors </a:t>
            </a:r>
            <a:r>
              <a:rPr lang="en-US" sz="1200" dirty="0"/>
              <a:t>and other sensitive Sense of region, or for the security zone automatic lighting, lighting and alarm systems.</a:t>
            </a:r>
          </a:p>
        </p:txBody>
      </p:sp>
      <p:pic>
        <p:nvPicPr>
          <p:cNvPr id="2054" name="Picture 6" descr="hcsr501 pir sensor sensitivity adjustm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3851" y="4505355"/>
            <a:ext cx="1980425" cy="21553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csr501 pir sensor time delay adjustm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12000" y="4515218"/>
            <a:ext cx="1962302" cy="213565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9421135" y="899399"/>
            <a:ext cx="2258952" cy="369332"/>
          </a:xfrm>
          <a:prstGeom prst="rect">
            <a:avLst/>
          </a:prstGeom>
        </p:spPr>
        <p:txBody>
          <a:bodyPr wrap="none">
            <a:spAutoFit/>
          </a:bodyPr>
          <a:lstStyle/>
          <a:p>
            <a:r>
              <a:rPr lang="en-US" dirty="0" smtClean="0">
                <a:hlinkClick r:id="rId6"/>
              </a:rPr>
              <a:t>HC-SR501 PIR Sensor</a:t>
            </a:r>
            <a:endParaRPr lang="en-US" dirty="0"/>
          </a:p>
        </p:txBody>
      </p:sp>
    </p:spTree>
    <p:extLst>
      <p:ext uri="{BB962C8B-B14F-4D97-AF65-F5344CB8AC3E}">
        <p14:creationId xmlns:p14="http://schemas.microsoft.com/office/powerpoint/2010/main" val="29443439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6" y="256674"/>
            <a:ext cx="11512233" cy="667800"/>
          </a:xfrm>
        </p:spPr>
        <p:txBody>
          <a:bodyPr>
            <a:normAutofit/>
          </a:bodyPr>
          <a:lstStyle/>
          <a:p>
            <a:r>
              <a:rPr lang="en-US" dirty="0" smtClean="0"/>
              <a:t>Pool Clock : Female Power Connector 5.5 x 2.1mm </a:t>
            </a:r>
            <a:endParaRPr lang="en-US" dirty="0"/>
          </a:p>
        </p:txBody>
      </p:sp>
      <p:pic>
        <p:nvPicPr>
          <p:cNvPr id="6146" name="Picture 2" descr="https://ae01.alicdn.com/kf/H34c291e6a3484fd2a5e022a92a45531b8.jpg"/>
          <p:cNvPicPr>
            <a:picLocks noChangeAspect="1" noChangeArrowheads="1"/>
          </p:cNvPicPr>
          <p:nvPr/>
        </p:nvPicPr>
        <p:blipFill rotWithShape="1">
          <a:blip r:embed="rId2">
            <a:extLst>
              <a:ext uri="{28A0092B-C50C-407E-A947-70E740481C1C}">
                <a14:useLocalDpi xmlns:a14="http://schemas.microsoft.com/office/drawing/2010/main" val="0"/>
              </a:ext>
            </a:extLst>
          </a:blip>
          <a:srcRect l="6613" r="4567" b="9292"/>
          <a:stretch/>
        </p:blipFill>
        <p:spPr bwMode="auto">
          <a:xfrm>
            <a:off x="4479882" y="2277000"/>
            <a:ext cx="3384000" cy="3456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sp>
        <p:nvSpPr>
          <p:cNvPr id="2" name="Rectangle 1"/>
          <p:cNvSpPr/>
          <p:nvPr/>
        </p:nvSpPr>
        <p:spPr>
          <a:xfrm>
            <a:off x="4262545" y="1680142"/>
            <a:ext cx="3818674" cy="369332"/>
          </a:xfrm>
          <a:prstGeom prst="rect">
            <a:avLst/>
          </a:prstGeom>
        </p:spPr>
        <p:txBody>
          <a:bodyPr wrap="none">
            <a:spAutoFit/>
          </a:bodyPr>
          <a:lstStyle/>
          <a:p>
            <a:r>
              <a:rPr lang="en-US" dirty="0" smtClean="0">
                <a:hlinkClick r:id="rId3"/>
              </a:rPr>
              <a:t>Female Power Connector 5.5 x 2.1mm</a:t>
            </a:r>
            <a:endParaRPr lang="en-US" dirty="0"/>
          </a:p>
        </p:txBody>
      </p:sp>
    </p:spTree>
    <p:extLst>
      <p:ext uri="{BB962C8B-B14F-4D97-AF65-F5344CB8AC3E}">
        <p14:creationId xmlns:p14="http://schemas.microsoft.com/office/powerpoint/2010/main" val="35126310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549000"/>
            <a:ext cx="11376508" cy="667800"/>
          </a:xfrm>
        </p:spPr>
        <p:txBody>
          <a:bodyPr>
            <a:normAutofit fontScale="90000"/>
          </a:bodyPr>
          <a:lstStyle/>
          <a:p>
            <a:r>
              <a:rPr lang="en-US" dirty="0" smtClean="0"/>
              <a:t>Pool Clock : </a:t>
            </a:r>
            <a:r>
              <a:rPr lang="en-US" sz="3600" dirty="0">
                <a:solidFill>
                  <a:srgbClr val="92D050"/>
                </a:solidFill>
              </a:rPr>
              <a:t>LED Power Adapter 5.5*2.1~2.5mm Female Connector AC 220V To DC 5V (10A</a:t>
            </a:r>
            <a:r>
              <a:rPr lang="en-US" sz="3600" dirty="0" smtClean="0">
                <a:solidFill>
                  <a:srgbClr val="92D050"/>
                </a:solidFill>
              </a:rPr>
              <a:t>)</a:t>
            </a:r>
            <a:endParaRPr lang="en-US" dirty="0">
              <a:solidFill>
                <a:srgbClr val="92D050"/>
              </a:solidFill>
            </a:endParaRPr>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sp>
        <p:nvSpPr>
          <p:cNvPr id="3" name="Rectangle 2"/>
          <p:cNvSpPr/>
          <p:nvPr/>
        </p:nvSpPr>
        <p:spPr>
          <a:xfrm>
            <a:off x="2712000" y="2925000"/>
            <a:ext cx="7584000" cy="2862322"/>
          </a:xfrm>
          <a:prstGeom prst="rect">
            <a:avLst/>
          </a:prstGeom>
        </p:spPr>
        <p:txBody>
          <a:bodyPr wrap="square">
            <a:spAutoFit/>
          </a:bodyPr>
          <a:lstStyle/>
          <a:p>
            <a:r>
              <a:rPr lang="en-US" u="sng" dirty="0"/>
              <a:t>Specifications:</a:t>
            </a:r>
          </a:p>
          <a:p>
            <a:r>
              <a:rPr lang="en-US" dirty="0" smtClean="0"/>
              <a:t>Input </a:t>
            </a:r>
            <a:r>
              <a:rPr lang="en-US" dirty="0"/>
              <a:t>Voltage: AC </a:t>
            </a:r>
            <a:r>
              <a:rPr lang="en-US" dirty="0" smtClean="0"/>
              <a:t>110~220V</a:t>
            </a:r>
            <a:endParaRPr lang="en-US" dirty="0"/>
          </a:p>
          <a:p>
            <a:r>
              <a:rPr lang="en-US" dirty="0"/>
              <a:t>Output Voltage: DC </a:t>
            </a:r>
            <a:r>
              <a:rPr lang="en-US" dirty="0" smtClean="0"/>
              <a:t>5V</a:t>
            </a:r>
            <a:endParaRPr lang="en-US" dirty="0"/>
          </a:p>
          <a:p>
            <a:r>
              <a:rPr lang="en-US" dirty="0"/>
              <a:t>Max Load Current: </a:t>
            </a:r>
            <a:r>
              <a:rPr lang="en-US" dirty="0" smtClean="0"/>
              <a:t>10A</a:t>
            </a:r>
            <a:endParaRPr lang="en-US" dirty="0"/>
          </a:p>
          <a:p>
            <a:r>
              <a:rPr lang="en-US" dirty="0"/>
              <a:t>Max Load Power: 24W 48W 72W 120W 144W 192W </a:t>
            </a:r>
            <a:r>
              <a:rPr lang="en-US" dirty="0" smtClean="0"/>
              <a:t>240W</a:t>
            </a:r>
            <a:endParaRPr lang="en-US" dirty="0"/>
          </a:p>
          <a:p>
            <a:r>
              <a:rPr lang="en-US" dirty="0" smtClean="0"/>
              <a:t>Frequency</a:t>
            </a:r>
            <a:r>
              <a:rPr lang="en-US" dirty="0"/>
              <a:t>: 50/60Hz DC </a:t>
            </a:r>
            <a:r>
              <a:rPr lang="en-US" dirty="0" smtClean="0"/>
              <a:t>Plug</a:t>
            </a:r>
            <a:endParaRPr lang="en-US" dirty="0"/>
          </a:p>
          <a:p>
            <a:r>
              <a:rPr lang="en-US" dirty="0" smtClean="0"/>
              <a:t>Outer </a:t>
            </a:r>
            <a:r>
              <a:rPr lang="en-US" dirty="0"/>
              <a:t>Diameter: 5.5mm Inner Diameter: </a:t>
            </a:r>
            <a:r>
              <a:rPr lang="en-US" dirty="0" smtClean="0"/>
              <a:t>2.1~2.5mm</a:t>
            </a:r>
            <a:endParaRPr lang="en-US" dirty="0"/>
          </a:p>
          <a:p>
            <a:r>
              <a:rPr lang="en-US" dirty="0"/>
              <a:t>Working Temperature: -20~40 </a:t>
            </a:r>
            <a:r>
              <a:rPr lang="en-US" dirty="0" smtClean="0"/>
              <a:t>Celsius degree</a:t>
            </a:r>
            <a:endParaRPr lang="en-US" dirty="0"/>
          </a:p>
          <a:p>
            <a:r>
              <a:rPr lang="en-US" dirty="0"/>
              <a:t>Storage Temperature: -20~60 </a:t>
            </a:r>
            <a:r>
              <a:rPr lang="en-US" dirty="0" smtClean="0"/>
              <a:t>Celsius </a:t>
            </a:r>
            <a:r>
              <a:rPr lang="en-US" dirty="0"/>
              <a:t>degree Safety</a:t>
            </a:r>
          </a:p>
          <a:p>
            <a:r>
              <a:rPr lang="en-US" dirty="0" smtClean="0"/>
              <a:t>Compliance</a:t>
            </a:r>
            <a:r>
              <a:rPr lang="en-US" dirty="0"/>
              <a:t>: Built-in over voltage, over current, and short circuit protection</a:t>
            </a:r>
          </a:p>
        </p:txBody>
      </p:sp>
      <p:pic>
        <p:nvPicPr>
          <p:cNvPr id="4" name="Picture 3"/>
          <p:cNvPicPr>
            <a:picLocks noChangeAspect="1"/>
          </p:cNvPicPr>
          <p:nvPr/>
        </p:nvPicPr>
        <p:blipFill>
          <a:blip r:embed="rId2"/>
          <a:stretch>
            <a:fillRect/>
          </a:stretch>
        </p:blipFill>
        <p:spPr>
          <a:xfrm>
            <a:off x="415767" y="1773000"/>
            <a:ext cx="1971429" cy="3504762"/>
          </a:xfrm>
          <a:prstGeom prst="rect">
            <a:avLst/>
          </a:prstGeom>
        </p:spPr>
      </p:pic>
      <p:pic>
        <p:nvPicPr>
          <p:cNvPr id="4098" name="Picture 2" descr="https://ae01.alicdn.com/kf/HTB1IfKkckxz61VjSZFtq6yDSVXaj.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5213" r="3618" b="16756"/>
          <a:stretch/>
        </p:blipFill>
        <p:spPr bwMode="auto">
          <a:xfrm>
            <a:off x="8184001" y="1269000"/>
            <a:ext cx="3859016" cy="2723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48922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6" y="256674"/>
            <a:ext cx="11512233" cy="667800"/>
          </a:xfrm>
        </p:spPr>
        <p:txBody>
          <a:bodyPr>
            <a:normAutofit/>
          </a:bodyPr>
          <a:lstStyle/>
          <a:p>
            <a:r>
              <a:rPr lang="en-US" dirty="0" smtClean="0"/>
              <a:t>Pool Clock : Fusion 360 model representation</a:t>
            </a:r>
            <a:endParaRPr lang="en-US" dirty="0"/>
          </a:p>
        </p:txBody>
      </p:sp>
      <p:sp>
        <p:nvSpPr>
          <p:cNvPr id="9" name="TextBox 8"/>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0000" y="2421000"/>
            <a:ext cx="9984000" cy="2661882"/>
          </a:xfrm>
          <a:prstGeom prst="rect">
            <a:avLst/>
          </a:prstGeom>
        </p:spPr>
      </p:pic>
      <p:sp>
        <p:nvSpPr>
          <p:cNvPr id="11" name="TextBox 10"/>
          <p:cNvSpPr txBox="1"/>
          <p:nvPr/>
        </p:nvSpPr>
        <p:spPr>
          <a:xfrm>
            <a:off x="3792000" y="5085000"/>
            <a:ext cx="1457450" cy="646331"/>
          </a:xfrm>
          <a:prstGeom prst="rect">
            <a:avLst/>
          </a:prstGeom>
          <a:noFill/>
        </p:spPr>
        <p:txBody>
          <a:bodyPr wrap="none" rtlCol="0">
            <a:spAutoFit/>
          </a:bodyPr>
          <a:lstStyle/>
          <a:p>
            <a:pPr algn="ctr"/>
            <a:r>
              <a:rPr lang="en-US" dirty="0" smtClean="0"/>
              <a:t>Hours of </a:t>
            </a:r>
            <a:br>
              <a:rPr lang="en-US" dirty="0" smtClean="0"/>
            </a:br>
            <a:r>
              <a:rPr lang="en-US" dirty="0" smtClean="0"/>
              <a:t>time or timer</a:t>
            </a:r>
            <a:endParaRPr lang="en-US" dirty="0"/>
          </a:p>
        </p:txBody>
      </p:sp>
      <p:sp>
        <p:nvSpPr>
          <p:cNvPr id="18" name="TextBox 17"/>
          <p:cNvSpPr txBox="1"/>
          <p:nvPr/>
        </p:nvSpPr>
        <p:spPr>
          <a:xfrm>
            <a:off x="7071929" y="5085000"/>
            <a:ext cx="1457450" cy="646331"/>
          </a:xfrm>
          <a:prstGeom prst="rect">
            <a:avLst/>
          </a:prstGeom>
          <a:noFill/>
        </p:spPr>
        <p:txBody>
          <a:bodyPr wrap="none" rtlCol="0">
            <a:spAutoFit/>
          </a:bodyPr>
          <a:lstStyle/>
          <a:p>
            <a:pPr algn="ctr"/>
            <a:r>
              <a:rPr lang="en-US" dirty="0" smtClean="0"/>
              <a:t>Minutes of </a:t>
            </a:r>
            <a:br>
              <a:rPr lang="en-US" dirty="0" smtClean="0"/>
            </a:br>
            <a:r>
              <a:rPr lang="en-US" dirty="0" smtClean="0"/>
              <a:t>time or timer</a:t>
            </a:r>
            <a:endParaRPr lang="en-US" dirty="0"/>
          </a:p>
        </p:txBody>
      </p:sp>
      <p:sp>
        <p:nvSpPr>
          <p:cNvPr id="19" name="TextBox 18"/>
          <p:cNvSpPr txBox="1"/>
          <p:nvPr/>
        </p:nvSpPr>
        <p:spPr>
          <a:xfrm>
            <a:off x="1344000" y="5085000"/>
            <a:ext cx="1425390" cy="646331"/>
          </a:xfrm>
          <a:prstGeom prst="rect">
            <a:avLst/>
          </a:prstGeom>
          <a:noFill/>
        </p:spPr>
        <p:txBody>
          <a:bodyPr wrap="none" rtlCol="0">
            <a:spAutoFit/>
          </a:bodyPr>
          <a:lstStyle/>
          <a:p>
            <a:pPr algn="ctr"/>
            <a:r>
              <a:rPr lang="en-US" dirty="0" smtClean="0"/>
              <a:t>Air</a:t>
            </a:r>
            <a:br>
              <a:rPr lang="en-US" dirty="0" smtClean="0"/>
            </a:br>
            <a:r>
              <a:rPr lang="en-US" dirty="0" smtClean="0"/>
              <a:t>temperature</a:t>
            </a:r>
            <a:endParaRPr lang="en-US" dirty="0"/>
          </a:p>
        </p:txBody>
      </p:sp>
      <p:sp>
        <p:nvSpPr>
          <p:cNvPr id="20" name="TextBox 19"/>
          <p:cNvSpPr txBox="1"/>
          <p:nvPr/>
        </p:nvSpPr>
        <p:spPr>
          <a:xfrm>
            <a:off x="9624000" y="5085000"/>
            <a:ext cx="1475083" cy="646331"/>
          </a:xfrm>
          <a:prstGeom prst="rect">
            <a:avLst/>
          </a:prstGeom>
          <a:noFill/>
        </p:spPr>
        <p:txBody>
          <a:bodyPr wrap="none" rtlCol="0">
            <a:spAutoFit/>
          </a:bodyPr>
          <a:lstStyle/>
          <a:p>
            <a:pPr algn="ctr"/>
            <a:r>
              <a:rPr lang="en-US" dirty="0" smtClean="0"/>
              <a:t>Water</a:t>
            </a:r>
            <a:br>
              <a:rPr lang="en-US" dirty="0" smtClean="0"/>
            </a:br>
            <a:r>
              <a:rPr lang="en-US" dirty="0" smtClean="0"/>
              <a:t>temperature</a:t>
            </a:r>
            <a:endParaRPr lang="en-US" dirty="0"/>
          </a:p>
        </p:txBody>
      </p:sp>
      <p:sp>
        <p:nvSpPr>
          <p:cNvPr id="21" name="TextBox 20"/>
          <p:cNvSpPr txBox="1"/>
          <p:nvPr/>
        </p:nvSpPr>
        <p:spPr>
          <a:xfrm>
            <a:off x="5498146" y="5085000"/>
            <a:ext cx="1245854" cy="646331"/>
          </a:xfrm>
          <a:prstGeom prst="rect">
            <a:avLst/>
          </a:prstGeom>
          <a:noFill/>
        </p:spPr>
        <p:txBody>
          <a:bodyPr wrap="none" rtlCol="0">
            <a:spAutoFit/>
          </a:bodyPr>
          <a:lstStyle/>
          <a:p>
            <a:pPr algn="ctr"/>
            <a:r>
              <a:rPr lang="en-US" dirty="0" smtClean="0"/>
              <a:t>Separation</a:t>
            </a:r>
            <a:br>
              <a:rPr lang="en-US" dirty="0" smtClean="0"/>
            </a:br>
            <a:r>
              <a:rPr lang="en-US" dirty="0" smtClean="0"/>
              <a:t>Dot</a:t>
            </a:r>
            <a:endParaRPr lang="en-US" dirty="0"/>
          </a:p>
        </p:txBody>
      </p:sp>
    </p:spTree>
    <p:extLst>
      <p:ext uri="{BB962C8B-B14F-4D97-AF65-F5344CB8AC3E}">
        <p14:creationId xmlns:p14="http://schemas.microsoft.com/office/powerpoint/2010/main" val="1807172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smtClean="0"/>
              <a:t>Pool Clock : Push Button</a:t>
            </a:r>
            <a:endParaRPr lang="en-US" dirty="0"/>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pic>
        <p:nvPicPr>
          <p:cNvPr id="4" name="Picture 2" descr="https://ae01.alicdn.com/kf/HTB14eguKkyWBuNjy0Fpq6yssXXa1.jpg"/>
          <p:cNvPicPr>
            <a:picLocks noChangeAspect="1" noChangeArrowheads="1"/>
          </p:cNvPicPr>
          <p:nvPr/>
        </p:nvPicPr>
        <p:blipFill rotWithShape="1">
          <a:blip r:embed="rId2">
            <a:extLst>
              <a:ext uri="{28A0092B-C50C-407E-A947-70E740481C1C}">
                <a14:useLocalDpi xmlns:a14="http://schemas.microsoft.com/office/drawing/2010/main" val="0"/>
              </a:ext>
            </a:extLst>
          </a:blip>
          <a:srcRect l="9961"/>
          <a:stretch/>
        </p:blipFill>
        <p:spPr bwMode="auto">
          <a:xfrm>
            <a:off x="219293" y="1051606"/>
            <a:ext cx="4032411" cy="17914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ae01.alicdn.com/kf/HTB1KUmxdjbguuRkHFrdq6z.LFXa9.jpg"/>
          <p:cNvPicPr>
            <a:picLocks noChangeAspect="1" noChangeArrowheads="1"/>
          </p:cNvPicPr>
          <p:nvPr/>
        </p:nvPicPr>
        <p:blipFill rotWithShape="1">
          <a:blip r:embed="rId3">
            <a:extLst>
              <a:ext uri="{28A0092B-C50C-407E-A947-70E740481C1C}">
                <a14:useLocalDpi xmlns:a14="http://schemas.microsoft.com/office/drawing/2010/main" val="0"/>
              </a:ext>
            </a:extLst>
          </a:blip>
          <a:srcRect t="11419" b="14016"/>
          <a:stretch/>
        </p:blipFill>
        <p:spPr bwMode="auto">
          <a:xfrm>
            <a:off x="220184" y="2901485"/>
            <a:ext cx="5383901" cy="16058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s://ae01.alicdn.com/kf/S2aefc08ce3ca4596ba8979a4581a873dd.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637" r="13246"/>
          <a:stretch/>
        </p:blipFill>
        <p:spPr bwMode="auto">
          <a:xfrm>
            <a:off x="191589" y="4624250"/>
            <a:ext cx="3009657" cy="19151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s://ae01.alicdn.com/kf/HTB110LUKeGSBuNjSspbq6AiipXae.jpg"/>
          <p:cNvPicPr>
            <a:picLocks noChangeAspect="1" noChangeArrowheads="1"/>
          </p:cNvPicPr>
          <p:nvPr/>
        </p:nvPicPr>
        <p:blipFill rotWithShape="1">
          <a:blip r:embed="rId5">
            <a:extLst>
              <a:ext uri="{28A0092B-C50C-407E-A947-70E740481C1C}">
                <a14:useLocalDpi xmlns:a14="http://schemas.microsoft.com/office/drawing/2010/main" val="0"/>
              </a:ext>
            </a:extLst>
          </a:blip>
          <a:srcRect l="11126" r="19935"/>
          <a:stretch/>
        </p:blipFill>
        <p:spPr bwMode="auto">
          <a:xfrm>
            <a:off x="5704115" y="2055908"/>
            <a:ext cx="3055886" cy="44327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https://ae01.alicdn.com/kf/HTB1jLvTKf5TBuNjSspcq6znGFXaW.jpg"/>
          <p:cNvPicPr>
            <a:picLocks noChangeAspect="1" noChangeArrowheads="1"/>
          </p:cNvPicPr>
          <p:nvPr/>
        </p:nvPicPr>
        <p:blipFill rotWithShape="1">
          <a:blip r:embed="rId6">
            <a:extLst>
              <a:ext uri="{28A0092B-C50C-407E-A947-70E740481C1C}">
                <a14:useLocalDpi xmlns:a14="http://schemas.microsoft.com/office/drawing/2010/main" val="0"/>
              </a:ext>
            </a:extLst>
          </a:blip>
          <a:srcRect l="13026" r="17746"/>
          <a:stretch/>
        </p:blipFill>
        <p:spPr bwMode="auto">
          <a:xfrm>
            <a:off x="9017606" y="2037370"/>
            <a:ext cx="3057148" cy="44160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7"/>
          <a:stretch>
            <a:fillRect/>
          </a:stretch>
        </p:blipFill>
        <p:spPr>
          <a:xfrm>
            <a:off x="9336000" y="539851"/>
            <a:ext cx="2613559" cy="1373128"/>
          </a:xfrm>
          <a:prstGeom prst="rect">
            <a:avLst/>
          </a:prstGeom>
        </p:spPr>
      </p:pic>
      <p:sp>
        <p:nvSpPr>
          <p:cNvPr id="10" name="TextBox 9"/>
          <p:cNvSpPr txBox="1"/>
          <p:nvPr/>
        </p:nvSpPr>
        <p:spPr>
          <a:xfrm>
            <a:off x="5604085" y="1088778"/>
            <a:ext cx="2722797" cy="707886"/>
          </a:xfrm>
          <a:prstGeom prst="rect">
            <a:avLst/>
          </a:prstGeom>
          <a:noFill/>
        </p:spPr>
        <p:txBody>
          <a:bodyPr wrap="none" rtlCol="0">
            <a:spAutoFit/>
          </a:bodyPr>
          <a:lstStyle/>
          <a:p>
            <a:r>
              <a:rPr lang="en-US" sz="4000" dirty="0" smtClean="0">
                <a:solidFill>
                  <a:srgbClr val="FF0000"/>
                </a:solidFill>
                <a:hlinkClick r:id="rId8"/>
              </a:rPr>
              <a:t>Push Button</a:t>
            </a:r>
            <a:endParaRPr lang="en-US" sz="4000" dirty="0">
              <a:solidFill>
                <a:srgbClr val="FF0000"/>
              </a:solidFill>
            </a:endParaRPr>
          </a:p>
        </p:txBody>
      </p:sp>
    </p:spTree>
    <p:extLst>
      <p:ext uri="{BB962C8B-B14F-4D97-AF65-F5344CB8AC3E}">
        <p14:creationId xmlns:p14="http://schemas.microsoft.com/office/powerpoint/2010/main" val="11141129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98"/>
          <p:cNvPicPr>
            <a:picLocks noChangeAspect="1"/>
          </p:cNvPicPr>
          <p:nvPr/>
        </p:nvPicPr>
        <p:blipFill>
          <a:blip r:embed="rId2"/>
          <a:stretch>
            <a:fillRect/>
          </a:stretch>
        </p:blipFill>
        <p:spPr>
          <a:xfrm>
            <a:off x="5988558" y="4588493"/>
            <a:ext cx="166554" cy="521507"/>
          </a:xfrm>
          <a:prstGeom prst="rect">
            <a:avLst/>
          </a:prstGeom>
        </p:spPr>
      </p:pic>
      <p:pic>
        <p:nvPicPr>
          <p:cNvPr id="98" name="Picture 97"/>
          <p:cNvPicPr>
            <a:picLocks noChangeAspect="1"/>
          </p:cNvPicPr>
          <p:nvPr/>
        </p:nvPicPr>
        <p:blipFill>
          <a:blip r:embed="rId3"/>
          <a:stretch>
            <a:fillRect/>
          </a:stretch>
        </p:blipFill>
        <p:spPr>
          <a:xfrm>
            <a:off x="5983109" y="3199357"/>
            <a:ext cx="184113" cy="574323"/>
          </a:xfrm>
          <a:prstGeom prst="rect">
            <a:avLst/>
          </a:prstGeom>
        </p:spPr>
      </p:pic>
      <p:pic>
        <p:nvPicPr>
          <p:cNvPr id="80" name="Picture 79"/>
          <p:cNvPicPr>
            <a:picLocks noChangeAspect="1"/>
          </p:cNvPicPr>
          <p:nvPr/>
        </p:nvPicPr>
        <p:blipFill>
          <a:blip r:embed="rId4"/>
          <a:stretch>
            <a:fillRect/>
          </a:stretch>
        </p:blipFill>
        <p:spPr>
          <a:xfrm>
            <a:off x="172313" y="4047912"/>
            <a:ext cx="837652" cy="1589969"/>
          </a:xfrm>
          <a:prstGeom prst="rect">
            <a:avLst/>
          </a:prstGeom>
        </p:spPr>
      </p:pic>
      <p:pic>
        <p:nvPicPr>
          <p:cNvPr id="81" name="Picture 80"/>
          <p:cNvPicPr>
            <a:picLocks noChangeAspect="1"/>
          </p:cNvPicPr>
          <p:nvPr/>
        </p:nvPicPr>
        <p:blipFill>
          <a:blip r:embed="rId4"/>
          <a:stretch>
            <a:fillRect/>
          </a:stretch>
        </p:blipFill>
        <p:spPr>
          <a:xfrm>
            <a:off x="1217370" y="4047912"/>
            <a:ext cx="837652" cy="1589969"/>
          </a:xfrm>
          <a:prstGeom prst="rect">
            <a:avLst/>
          </a:prstGeom>
        </p:spPr>
      </p:pic>
      <p:pic>
        <p:nvPicPr>
          <p:cNvPr id="82" name="Picture 81"/>
          <p:cNvPicPr>
            <a:picLocks noChangeAspect="1"/>
          </p:cNvPicPr>
          <p:nvPr/>
        </p:nvPicPr>
        <p:blipFill>
          <a:blip r:embed="rId4"/>
          <a:stretch>
            <a:fillRect/>
          </a:stretch>
        </p:blipFill>
        <p:spPr>
          <a:xfrm>
            <a:off x="10059627" y="4047912"/>
            <a:ext cx="837652" cy="1589969"/>
          </a:xfrm>
          <a:prstGeom prst="rect">
            <a:avLst/>
          </a:prstGeom>
        </p:spPr>
      </p:pic>
      <p:pic>
        <p:nvPicPr>
          <p:cNvPr id="83" name="Picture 82"/>
          <p:cNvPicPr>
            <a:picLocks noChangeAspect="1"/>
          </p:cNvPicPr>
          <p:nvPr/>
        </p:nvPicPr>
        <p:blipFill>
          <a:blip r:embed="rId4"/>
          <a:stretch>
            <a:fillRect/>
          </a:stretch>
        </p:blipFill>
        <p:spPr>
          <a:xfrm>
            <a:off x="11111899" y="4047912"/>
            <a:ext cx="837652" cy="1589969"/>
          </a:xfrm>
          <a:prstGeom prst="rect">
            <a:avLst/>
          </a:prstGeom>
        </p:spPr>
      </p:pic>
      <p:pic>
        <p:nvPicPr>
          <p:cNvPr id="77" name="Picture 76"/>
          <p:cNvPicPr>
            <a:picLocks noChangeAspect="1"/>
          </p:cNvPicPr>
          <p:nvPr/>
        </p:nvPicPr>
        <p:blipFill>
          <a:blip r:embed="rId4"/>
          <a:stretch>
            <a:fillRect/>
          </a:stretch>
        </p:blipFill>
        <p:spPr>
          <a:xfrm>
            <a:off x="4109323" y="2638813"/>
            <a:ext cx="1630129" cy="3094187"/>
          </a:xfrm>
          <a:prstGeom prst="rect">
            <a:avLst/>
          </a:prstGeom>
        </p:spPr>
      </p:pic>
      <p:pic>
        <p:nvPicPr>
          <p:cNvPr id="78" name="Picture 77"/>
          <p:cNvPicPr>
            <a:picLocks noChangeAspect="1"/>
          </p:cNvPicPr>
          <p:nvPr/>
        </p:nvPicPr>
        <p:blipFill>
          <a:blip r:embed="rId4"/>
          <a:stretch>
            <a:fillRect/>
          </a:stretch>
        </p:blipFill>
        <p:spPr>
          <a:xfrm>
            <a:off x="6365683" y="2638813"/>
            <a:ext cx="1630129" cy="3094187"/>
          </a:xfrm>
          <a:prstGeom prst="rect">
            <a:avLst/>
          </a:prstGeom>
        </p:spPr>
      </p:pic>
      <p:pic>
        <p:nvPicPr>
          <p:cNvPr id="79" name="Picture 78"/>
          <p:cNvPicPr>
            <a:picLocks noChangeAspect="1"/>
          </p:cNvPicPr>
          <p:nvPr/>
        </p:nvPicPr>
        <p:blipFill>
          <a:blip r:embed="rId4"/>
          <a:stretch>
            <a:fillRect/>
          </a:stretch>
        </p:blipFill>
        <p:spPr>
          <a:xfrm>
            <a:off x="8209871" y="2638813"/>
            <a:ext cx="1630129" cy="3094187"/>
          </a:xfrm>
          <a:prstGeom prst="rect">
            <a:avLst/>
          </a:prstGeom>
        </p:spPr>
      </p:pic>
      <p:pic>
        <p:nvPicPr>
          <p:cNvPr id="76" name="Picture 75"/>
          <p:cNvPicPr>
            <a:picLocks noChangeAspect="1"/>
          </p:cNvPicPr>
          <p:nvPr/>
        </p:nvPicPr>
        <p:blipFill>
          <a:blip r:embed="rId4"/>
          <a:stretch>
            <a:fillRect/>
          </a:stretch>
        </p:blipFill>
        <p:spPr>
          <a:xfrm>
            <a:off x="2281058" y="2638813"/>
            <a:ext cx="1630129" cy="3094187"/>
          </a:xfrm>
          <a:prstGeom prst="rect">
            <a:avLst/>
          </a:prstGeom>
        </p:spPr>
      </p:pic>
      <p:sp>
        <p:nvSpPr>
          <p:cNvPr id="13" name="Title 12"/>
          <p:cNvSpPr>
            <a:spLocks noGrp="1"/>
          </p:cNvSpPr>
          <p:nvPr>
            <p:ph type="title"/>
          </p:nvPr>
        </p:nvSpPr>
        <p:spPr>
          <a:xfrm>
            <a:off x="415767" y="256674"/>
            <a:ext cx="9144000" cy="667800"/>
          </a:xfrm>
        </p:spPr>
        <p:txBody>
          <a:bodyPr/>
          <a:lstStyle/>
          <a:p>
            <a:r>
              <a:rPr lang="en-US" dirty="0" smtClean="0"/>
              <a:t>Pool Clock : Led Wiring </a:t>
            </a:r>
            <a:r>
              <a:rPr lang="en-US" dirty="0"/>
              <a:t>S</a:t>
            </a:r>
            <a:r>
              <a:rPr lang="en-US" dirty="0" smtClean="0"/>
              <a:t>chema</a:t>
            </a:r>
            <a:endParaRPr lang="en-US" dirty="0"/>
          </a:p>
        </p:txBody>
      </p:sp>
      <p:cxnSp>
        <p:nvCxnSpPr>
          <p:cNvPr id="5" name="Curved Connector 4"/>
          <p:cNvCxnSpPr>
            <a:stCxn id="80" idx="3"/>
            <a:endCxn id="81" idx="1"/>
          </p:cNvCxnSpPr>
          <p:nvPr/>
        </p:nvCxnSpPr>
        <p:spPr>
          <a:xfrm>
            <a:off x="1009965" y="4842897"/>
            <a:ext cx="207405" cy="12700"/>
          </a:xfrm>
          <a:prstGeom prst="curvedConnector3">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Curved Connector 43"/>
          <p:cNvCxnSpPr>
            <a:stCxn id="81" idx="3"/>
            <a:endCxn id="76" idx="1"/>
          </p:cNvCxnSpPr>
          <p:nvPr/>
        </p:nvCxnSpPr>
        <p:spPr>
          <a:xfrm flipV="1">
            <a:off x="2055022" y="4185907"/>
            <a:ext cx="226036" cy="656990"/>
          </a:xfrm>
          <a:prstGeom prst="curvedConnector3">
            <a:avLst>
              <a:gd name="adj1" fmla="val 50000"/>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Curved Connector 44"/>
          <p:cNvCxnSpPr>
            <a:stCxn id="76" idx="3"/>
            <a:endCxn id="77" idx="1"/>
          </p:cNvCxnSpPr>
          <p:nvPr/>
        </p:nvCxnSpPr>
        <p:spPr>
          <a:xfrm>
            <a:off x="3911187" y="4185907"/>
            <a:ext cx="198136" cy="12700"/>
          </a:xfrm>
          <a:prstGeom prst="curvedConnector3">
            <a:avLst>
              <a:gd name="adj1" fmla="val 50000"/>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Curved Connector 46"/>
          <p:cNvCxnSpPr>
            <a:stCxn id="77" idx="3"/>
            <a:endCxn id="98" idx="0"/>
          </p:cNvCxnSpPr>
          <p:nvPr/>
        </p:nvCxnSpPr>
        <p:spPr>
          <a:xfrm flipV="1">
            <a:off x="5739452" y="3199357"/>
            <a:ext cx="335714" cy="986550"/>
          </a:xfrm>
          <a:prstGeom prst="curvedConnector4">
            <a:avLst>
              <a:gd name="adj1" fmla="val 36289"/>
              <a:gd name="adj2" fmla="val 179990"/>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Curved Connector 49"/>
          <p:cNvCxnSpPr>
            <a:stCxn id="98" idx="2"/>
            <a:endCxn id="99" idx="0"/>
          </p:cNvCxnSpPr>
          <p:nvPr/>
        </p:nvCxnSpPr>
        <p:spPr>
          <a:xfrm rot="5400000">
            <a:off x="5666095" y="4179421"/>
            <a:ext cx="814813" cy="3331"/>
          </a:xfrm>
          <a:prstGeom prst="curvedConnector3">
            <a:avLst>
              <a:gd name="adj1" fmla="val 50000"/>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Curved Connector 52"/>
          <p:cNvCxnSpPr>
            <a:stCxn id="99" idx="2"/>
            <a:endCxn id="78" idx="1"/>
          </p:cNvCxnSpPr>
          <p:nvPr/>
        </p:nvCxnSpPr>
        <p:spPr>
          <a:xfrm rot="5400000" flipH="1" flipV="1">
            <a:off x="5756712" y="4501030"/>
            <a:ext cx="924093" cy="293848"/>
          </a:xfrm>
          <a:prstGeom prst="curvedConnector4">
            <a:avLst>
              <a:gd name="adj1" fmla="val -24738"/>
              <a:gd name="adj2" fmla="val 64170"/>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Curved Connector 55"/>
          <p:cNvCxnSpPr>
            <a:stCxn id="78" idx="3"/>
            <a:endCxn id="79" idx="1"/>
          </p:cNvCxnSpPr>
          <p:nvPr/>
        </p:nvCxnSpPr>
        <p:spPr>
          <a:xfrm>
            <a:off x="7995812" y="4185907"/>
            <a:ext cx="214059" cy="12700"/>
          </a:xfrm>
          <a:prstGeom prst="curvedConnector3">
            <a:avLst>
              <a:gd name="adj1" fmla="val 50000"/>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Curved Connector 58"/>
          <p:cNvCxnSpPr>
            <a:stCxn id="79" idx="3"/>
            <a:endCxn id="82" idx="1"/>
          </p:cNvCxnSpPr>
          <p:nvPr/>
        </p:nvCxnSpPr>
        <p:spPr>
          <a:xfrm>
            <a:off x="9840000" y="4185907"/>
            <a:ext cx="219627" cy="656990"/>
          </a:xfrm>
          <a:prstGeom prst="curvedConnector3">
            <a:avLst>
              <a:gd name="adj1" fmla="val 50000"/>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Curved Connector 61"/>
          <p:cNvCxnSpPr>
            <a:stCxn id="82" idx="3"/>
            <a:endCxn id="83" idx="1"/>
          </p:cNvCxnSpPr>
          <p:nvPr/>
        </p:nvCxnSpPr>
        <p:spPr>
          <a:xfrm>
            <a:off x="10897279" y="4842897"/>
            <a:ext cx="214620" cy="12700"/>
          </a:xfrm>
          <a:prstGeom prst="curvedConnector3">
            <a:avLst>
              <a:gd name="adj1" fmla="val 50000"/>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415767" y="1447057"/>
            <a:ext cx="360000" cy="358946"/>
          </a:xfrm>
          <a:prstGeom prst="ellipse">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0</a:t>
            </a:r>
            <a:endParaRPr lang="en-US" dirty="0"/>
          </a:p>
        </p:txBody>
      </p:sp>
      <p:sp>
        <p:nvSpPr>
          <p:cNvPr id="67" name="Oval 66"/>
          <p:cNvSpPr/>
          <p:nvPr/>
        </p:nvSpPr>
        <p:spPr>
          <a:xfrm>
            <a:off x="1464050" y="1459784"/>
            <a:ext cx="360000" cy="358946"/>
          </a:xfrm>
          <a:prstGeom prst="ellipse">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8" name="Oval 67"/>
          <p:cNvSpPr/>
          <p:nvPr/>
        </p:nvSpPr>
        <p:spPr>
          <a:xfrm>
            <a:off x="4739237" y="1459784"/>
            <a:ext cx="360000" cy="358946"/>
          </a:xfrm>
          <a:prstGeom prst="ellipse">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69" name="Oval 68"/>
          <p:cNvSpPr/>
          <p:nvPr/>
        </p:nvSpPr>
        <p:spPr>
          <a:xfrm>
            <a:off x="2916762" y="1459784"/>
            <a:ext cx="360000" cy="358946"/>
          </a:xfrm>
          <a:prstGeom prst="ellipse">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70" name="Oval 69"/>
          <p:cNvSpPr/>
          <p:nvPr/>
        </p:nvSpPr>
        <p:spPr>
          <a:xfrm>
            <a:off x="5905583" y="1459784"/>
            <a:ext cx="360000" cy="358946"/>
          </a:xfrm>
          <a:prstGeom prst="ellipse">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a:t>
            </a:r>
            <a:endParaRPr lang="en-US" dirty="0"/>
          </a:p>
        </p:txBody>
      </p:sp>
      <p:sp>
        <p:nvSpPr>
          <p:cNvPr id="71" name="Oval 70"/>
          <p:cNvSpPr/>
          <p:nvPr/>
        </p:nvSpPr>
        <p:spPr>
          <a:xfrm>
            <a:off x="6994454" y="1457264"/>
            <a:ext cx="360000" cy="358946"/>
          </a:xfrm>
          <a:prstGeom prst="ellipse">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a:t>
            </a:r>
            <a:endParaRPr lang="en-US" dirty="0"/>
          </a:p>
        </p:txBody>
      </p:sp>
      <p:sp>
        <p:nvSpPr>
          <p:cNvPr id="72" name="Oval 71"/>
          <p:cNvSpPr/>
          <p:nvPr/>
        </p:nvSpPr>
        <p:spPr>
          <a:xfrm>
            <a:off x="8843237" y="1461601"/>
            <a:ext cx="360000" cy="358946"/>
          </a:xfrm>
          <a:prstGeom prst="ellipse">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6</a:t>
            </a:r>
            <a:endParaRPr lang="en-US" dirty="0"/>
          </a:p>
        </p:txBody>
      </p:sp>
      <p:sp>
        <p:nvSpPr>
          <p:cNvPr id="73" name="Oval 72"/>
          <p:cNvSpPr/>
          <p:nvPr/>
        </p:nvSpPr>
        <p:spPr>
          <a:xfrm>
            <a:off x="10295949" y="1457264"/>
            <a:ext cx="360000" cy="358946"/>
          </a:xfrm>
          <a:prstGeom prst="ellipse">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7</a:t>
            </a:r>
            <a:endParaRPr lang="en-US" dirty="0"/>
          </a:p>
        </p:txBody>
      </p:sp>
      <p:sp>
        <p:nvSpPr>
          <p:cNvPr id="74" name="Oval 73"/>
          <p:cNvSpPr/>
          <p:nvPr/>
        </p:nvSpPr>
        <p:spPr>
          <a:xfrm>
            <a:off x="11344232" y="1452927"/>
            <a:ext cx="360000" cy="358946"/>
          </a:xfrm>
          <a:prstGeom prst="ellipse">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8</a:t>
            </a:r>
            <a:endParaRPr lang="en-US" dirty="0"/>
          </a:p>
        </p:txBody>
      </p:sp>
      <p:sp>
        <p:nvSpPr>
          <p:cNvPr id="106" name="TextBox 105"/>
          <p:cNvSpPr txBox="1"/>
          <p:nvPr/>
        </p:nvSpPr>
        <p:spPr>
          <a:xfrm>
            <a:off x="70753" y="5868373"/>
            <a:ext cx="2085827" cy="369332"/>
          </a:xfrm>
          <a:prstGeom prst="rect">
            <a:avLst/>
          </a:prstGeom>
          <a:noFill/>
        </p:spPr>
        <p:txBody>
          <a:bodyPr wrap="none" rtlCol="0">
            <a:spAutoFit/>
          </a:bodyPr>
          <a:lstStyle/>
          <a:p>
            <a:r>
              <a:rPr lang="en-US" dirty="0" smtClean="0"/>
              <a:t>3 </a:t>
            </a:r>
            <a:r>
              <a:rPr lang="en-US" dirty="0" err="1" smtClean="0"/>
              <a:t>Leds</a:t>
            </a:r>
            <a:r>
              <a:rPr lang="en-US" dirty="0" smtClean="0"/>
              <a:t> per segment</a:t>
            </a:r>
            <a:endParaRPr lang="en-US" dirty="0"/>
          </a:p>
        </p:txBody>
      </p:sp>
      <p:sp>
        <p:nvSpPr>
          <p:cNvPr id="107" name="TextBox 106"/>
          <p:cNvSpPr txBox="1"/>
          <p:nvPr/>
        </p:nvSpPr>
        <p:spPr>
          <a:xfrm>
            <a:off x="2968944" y="5868373"/>
            <a:ext cx="2082621" cy="369332"/>
          </a:xfrm>
          <a:prstGeom prst="rect">
            <a:avLst/>
          </a:prstGeom>
          <a:noFill/>
        </p:spPr>
        <p:txBody>
          <a:bodyPr wrap="none" rtlCol="0">
            <a:spAutoFit/>
          </a:bodyPr>
          <a:lstStyle/>
          <a:p>
            <a:r>
              <a:rPr lang="en-US" dirty="0"/>
              <a:t>7</a:t>
            </a:r>
            <a:r>
              <a:rPr lang="en-US" dirty="0" smtClean="0"/>
              <a:t> </a:t>
            </a:r>
            <a:r>
              <a:rPr lang="en-US" dirty="0" err="1" smtClean="0"/>
              <a:t>Leds</a:t>
            </a:r>
            <a:r>
              <a:rPr lang="en-US" dirty="0" smtClean="0"/>
              <a:t> per segment</a:t>
            </a:r>
            <a:endParaRPr lang="en-US" dirty="0"/>
          </a:p>
        </p:txBody>
      </p:sp>
      <p:sp>
        <p:nvSpPr>
          <p:cNvPr id="108" name="TextBox 107"/>
          <p:cNvSpPr txBox="1"/>
          <p:nvPr/>
        </p:nvSpPr>
        <p:spPr>
          <a:xfrm>
            <a:off x="5559638" y="5591374"/>
            <a:ext cx="1051891" cy="646331"/>
          </a:xfrm>
          <a:prstGeom prst="rect">
            <a:avLst/>
          </a:prstGeom>
          <a:noFill/>
        </p:spPr>
        <p:txBody>
          <a:bodyPr wrap="none" rtlCol="0">
            <a:spAutoFit/>
          </a:bodyPr>
          <a:lstStyle/>
          <a:p>
            <a:pPr algn="ctr"/>
            <a:r>
              <a:rPr lang="en-US" dirty="0" smtClean="0"/>
              <a:t>1 Led per</a:t>
            </a:r>
            <a:br>
              <a:rPr lang="en-US" dirty="0" smtClean="0"/>
            </a:br>
            <a:r>
              <a:rPr lang="en-US" dirty="0" smtClean="0"/>
              <a:t>segment</a:t>
            </a:r>
            <a:endParaRPr lang="en-US" dirty="0"/>
          </a:p>
        </p:txBody>
      </p:sp>
      <p:sp>
        <p:nvSpPr>
          <p:cNvPr id="109" name="TextBox 108"/>
          <p:cNvSpPr txBox="1"/>
          <p:nvPr/>
        </p:nvSpPr>
        <p:spPr>
          <a:xfrm>
            <a:off x="7061530" y="5868373"/>
            <a:ext cx="2082621" cy="369332"/>
          </a:xfrm>
          <a:prstGeom prst="rect">
            <a:avLst/>
          </a:prstGeom>
          <a:noFill/>
        </p:spPr>
        <p:txBody>
          <a:bodyPr wrap="none" rtlCol="0">
            <a:spAutoFit/>
          </a:bodyPr>
          <a:lstStyle/>
          <a:p>
            <a:r>
              <a:rPr lang="en-US" dirty="0"/>
              <a:t>7</a:t>
            </a:r>
            <a:r>
              <a:rPr lang="en-US" dirty="0" smtClean="0"/>
              <a:t> </a:t>
            </a:r>
            <a:r>
              <a:rPr lang="en-US" dirty="0" err="1" smtClean="0"/>
              <a:t>Leds</a:t>
            </a:r>
            <a:r>
              <a:rPr lang="en-US" dirty="0" smtClean="0"/>
              <a:t> per segment</a:t>
            </a:r>
            <a:endParaRPr lang="en-US" dirty="0"/>
          </a:p>
        </p:txBody>
      </p:sp>
      <p:sp>
        <p:nvSpPr>
          <p:cNvPr id="110" name="TextBox 109"/>
          <p:cNvSpPr txBox="1"/>
          <p:nvPr/>
        </p:nvSpPr>
        <p:spPr>
          <a:xfrm>
            <a:off x="9961675" y="5868373"/>
            <a:ext cx="2085827" cy="369332"/>
          </a:xfrm>
          <a:prstGeom prst="rect">
            <a:avLst/>
          </a:prstGeom>
          <a:noFill/>
        </p:spPr>
        <p:txBody>
          <a:bodyPr wrap="none" rtlCol="0">
            <a:spAutoFit/>
          </a:bodyPr>
          <a:lstStyle/>
          <a:p>
            <a:r>
              <a:rPr lang="en-US" dirty="0" smtClean="0"/>
              <a:t>3 </a:t>
            </a:r>
            <a:r>
              <a:rPr lang="en-US" dirty="0" err="1" smtClean="0"/>
              <a:t>Leds</a:t>
            </a:r>
            <a:r>
              <a:rPr lang="en-US" dirty="0" smtClean="0"/>
              <a:t> per segment</a:t>
            </a:r>
            <a:endParaRPr lang="en-US" dirty="0"/>
          </a:p>
        </p:txBody>
      </p:sp>
      <p:sp>
        <p:nvSpPr>
          <p:cNvPr id="111" name="TextBox 110"/>
          <p:cNvSpPr txBox="1"/>
          <p:nvPr/>
        </p:nvSpPr>
        <p:spPr>
          <a:xfrm>
            <a:off x="156364" y="1105206"/>
            <a:ext cx="881973" cy="369332"/>
          </a:xfrm>
          <a:prstGeom prst="rect">
            <a:avLst/>
          </a:prstGeom>
          <a:noFill/>
        </p:spPr>
        <p:txBody>
          <a:bodyPr wrap="none" rtlCol="0">
            <a:spAutoFit/>
          </a:bodyPr>
          <a:lstStyle/>
          <a:p>
            <a:r>
              <a:rPr lang="en-US" dirty="0" smtClean="0"/>
              <a:t>Display</a:t>
            </a:r>
            <a:endParaRPr lang="en-US" dirty="0"/>
          </a:p>
        </p:txBody>
      </p:sp>
      <p:sp>
        <p:nvSpPr>
          <p:cNvPr id="112" name="TextBox 111"/>
          <p:cNvSpPr txBox="1"/>
          <p:nvPr/>
        </p:nvSpPr>
        <p:spPr>
          <a:xfrm>
            <a:off x="1205227" y="1105206"/>
            <a:ext cx="881973" cy="369332"/>
          </a:xfrm>
          <a:prstGeom prst="rect">
            <a:avLst/>
          </a:prstGeom>
          <a:noFill/>
        </p:spPr>
        <p:txBody>
          <a:bodyPr wrap="none" rtlCol="0">
            <a:spAutoFit/>
          </a:bodyPr>
          <a:lstStyle/>
          <a:p>
            <a:r>
              <a:rPr lang="en-US" dirty="0" smtClean="0"/>
              <a:t>Display</a:t>
            </a:r>
            <a:endParaRPr lang="en-US" dirty="0"/>
          </a:p>
        </p:txBody>
      </p:sp>
      <p:sp>
        <p:nvSpPr>
          <p:cNvPr id="113" name="TextBox 112"/>
          <p:cNvSpPr txBox="1"/>
          <p:nvPr/>
        </p:nvSpPr>
        <p:spPr>
          <a:xfrm>
            <a:off x="2655135" y="1105206"/>
            <a:ext cx="881973" cy="369332"/>
          </a:xfrm>
          <a:prstGeom prst="rect">
            <a:avLst/>
          </a:prstGeom>
          <a:noFill/>
        </p:spPr>
        <p:txBody>
          <a:bodyPr wrap="none" rtlCol="0">
            <a:spAutoFit/>
          </a:bodyPr>
          <a:lstStyle/>
          <a:p>
            <a:r>
              <a:rPr lang="en-US" dirty="0" smtClean="0"/>
              <a:t>Display</a:t>
            </a:r>
            <a:endParaRPr lang="en-US" dirty="0"/>
          </a:p>
        </p:txBody>
      </p:sp>
      <p:sp>
        <p:nvSpPr>
          <p:cNvPr id="114" name="TextBox 113"/>
          <p:cNvSpPr txBox="1"/>
          <p:nvPr/>
        </p:nvSpPr>
        <p:spPr>
          <a:xfrm>
            <a:off x="4477254" y="1105206"/>
            <a:ext cx="881973" cy="369332"/>
          </a:xfrm>
          <a:prstGeom prst="rect">
            <a:avLst/>
          </a:prstGeom>
          <a:noFill/>
        </p:spPr>
        <p:txBody>
          <a:bodyPr wrap="none" rtlCol="0">
            <a:spAutoFit/>
          </a:bodyPr>
          <a:lstStyle/>
          <a:p>
            <a:r>
              <a:rPr lang="en-US" dirty="0" smtClean="0"/>
              <a:t>Display</a:t>
            </a:r>
            <a:endParaRPr lang="en-US" dirty="0"/>
          </a:p>
        </p:txBody>
      </p:sp>
      <p:sp>
        <p:nvSpPr>
          <p:cNvPr id="115" name="TextBox 114"/>
          <p:cNvSpPr txBox="1"/>
          <p:nvPr/>
        </p:nvSpPr>
        <p:spPr>
          <a:xfrm>
            <a:off x="5630847" y="1105206"/>
            <a:ext cx="881973" cy="369332"/>
          </a:xfrm>
          <a:prstGeom prst="rect">
            <a:avLst/>
          </a:prstGeom>
          <a:noFill/>
        </p:spPr>
        <p:txBody>
          <a:bodyPr wrap="none" rtlCol="0">
            <a:spAutoFit/>
          </a:bodyPr>
          <a:lstStyle/>
          <a:p>
            <a:r>
              <a:rPr lang="en-US" dirty="0" smtClean="0"/>
              <a:t>Display</a:t>
            </a:r>
            <a:endParaRPr lang="en-US" dirty="0"/>
          </a:p>
        </p:txBody>
      </p:sp>
      <p:sp>
        <p:nvSpPr>
          <p:cNvPr id="116" name="TextBox 115"/>
          <p:cNvSpPr txBox="1"/>
          <p:nvPr/>
        </p:nvSpPr>
        <p:spPr>
          <a:xfrm>
            <a:off x="6735840" y="1105206"/>
            <a:ext cx="881973" cy="369332"/>
          </a:xfrm>
          <a:prstGeom prst="rect">
            <a:avLst/>
          </a:prstGeom>
          <a:noFill/>
        </p:spPr>
        <p:txBody>
          <a:bodyPr wrap="none" rtlCol="0">
            <a:spAutoFit/>
          </a:bodyPr>
          <a:lstStyle/>
          <a:p>
            <a:r>
              <a:rPr lang="en-US" dirty="0" smtClean="0"/>
              <a:t>Display</a:t>
            </a:r>
            <a:endParaRPr lang="en-US" dirty="0"/>
          </a:p>
        </p:txBody>
      </p:sp>
      <p:sp>
        <p:nvSpPr>
          <p:cNvPr id="117" name="TextBox 116"/>
          <p:cNvSpPr txBox="1"/>
          <p:nvPr/>
        </p:nvSpPr>
        <p:spPr>
          <a:xfrm>
            <a:off x="8582250" y="1105206"/>
            <a:ext cx="881973" cy="369332"/>
          </a:xfrm>
          <a:prstGeom prst="rect">
            <a:avLst/>
          </a:prstGeom>
          <a:noFill/>
        </p:spPr>
        <p:txBody>
          <a:bodyPr wrap="none" rtlCol="0">
            <a:spAutoFit/>
          </a:bodyPr>
          <a:lstStyle/>
          <a:p>
            <a:r>
              <a:rPr lang="en-US" dirty="0" smtClean="0"/>
              <a:t>Display</a:t>
            </a:r>
            <a:endParaRPr lang="en-US" dirty="0"/>
          </a:p>
        </p:txBody>
      </p:sp>
      <p:sp>
        <p:nvSpPr>
          <p:cNvPr id="118" name="TextBox 117"/>
          <p:cNvSpPr txBox="1"/>
          <p:nvPr/>
        </p:nvSpPr>
        <p:spPr>
          <a:xfrm>
            <a:off x="10034962" y="1105206"/>
            <a:ext cx="881973" cy="369332"/>
          </a:xfrm>
          <a:prstGeom prst="rect">
            <a:avLst/>
          </a:prstGeom>
          <a:noFill/>
        </p:spPr>
        <p:txBody>
          <a:bodyPr wrap="none" rtlCol="0">
            <a:spAutoFit/>
          </a:bodyPr>
          <a:lstStyle/>
          <a:p>
            <a:r>
              <a:rPr lang="en-US" dirty="0" smtClean="0"/>
              <a:t>Display</a:t>
            </a:r>
            <a:endParaRPr lang="en-US" dirty="0"/>
          </a:p>
        </p:txBody>
      </p:sp>
      <p:sp>
        <p:nvSpPr>
          <p:cNvPr id="119" name="TextBox 118"/>
          <p:cNvSpPr txBox="1"/>
          <p:nvPr/>
        </p:nvSpPr>
        <p:spPr>
          <a:xfrm>
            <a:off x="11083245" y="1105206"/>
            <a:ext cx="881973" cy="369332"/>
          </a:xfrm>
          <a:prstGeom prst="rect">
            <a:avLst/>
          </a:prstGeom>
          <a:noFill/>
        </p:spPr>
        <p:txBody>
          <a:bodyPr wrap="none" rtlCol="0">
            <a:spAutoFit/>
          </a:bodyPr>
          <a:lstStyle/>
          <a:p>
            <a:r>
              <a:rPr lang="en-US" dirty="0" smtClean="0"/>
              <a:t>Display</a:t>
            </a:r>
            <a:endParaRPr lang="en-US" dirty="0"/>
          </a:p>
        </p:txBody>
      </p:sp>
      <p:sp>
        <p:nvSpPr>
          <p:cNvPr id="120" name="TextBox 119"/>
          <p:cNvSpPr txBox="1"/>
          <p:nvPr/>
        </p:nvSpPr>
        <p:spPr>
          <a:xfrm>
            <a:off x="3362480" y="1990813"/>
            <a:ext cx="1295547" cy="369332"/>
          </a:xfrm>
          <a:prstGeom prst="rect">
            <a:avLst/>
          </a:prstGeom>
          <a:noFill/>
        </p:spPr>
        <p:txBody>
          <a:bodyPr wrap="none" rtlCol="0">
            <a:spAutoFit/>
          </a:bodyPr>
          <a:lstStyle/>
          <a:p>
            <a:r>
              <a:rPr lang="en-US" dirty="0" smtClean="0"/>
              <a:t>7 segments</a:t>
            </a:r>
            <a:endParaRPr lang="en-US" dirty="0"/>
          </a:p>
        </p:txBody>
      </p:sp>
      <p:sp>
        <p:nvSpPr>
          <p:cNvPr id="121" name="TextBox 120"/>
          <p:cNvSpPr txBox="1"/>
          <p:nvPr/>
        </p:nvSpPr>
        <p:spPr>
          <a:xfrm>
            <a:off x="465892" y="3281088"/>
            <a:ext cx="1295547" cy="369332"/>
          </a:xfrm>
          <a:prstGeom prst="rect">
            <a:avLst/>
          </a:prstGeom>
          <a:noFill/>
        </p:spPr>
        <p:txBody>
          <a:bodyPr wrap="none" rtlCol="0">
            <a:spAutoFit/>
          </a:bodyPr>
          <a:lstStyle/>
          <a:p>
            <a:r>
              <a:rPr lang="en-US" dirty="0" smtClean="0"/>
              <a:t>7 segments</a:t>
            </a:r>
            <a:endParaRPr lang="en-US" dirty="0"/>
          </a:p>
        </p:txBody>
      </p:sp>
      <p:sp>
        <p:nvSpPr>
          <p:cNvPr id="122" name="TextBox 121"/>
          <p:cNvSpPr txBox="1"/>
          <p:nvPr/>
        </p:nvSpPr>
        <p:spPr>
          <a:xfrm>
            <a:off x="7455066" y="1990813"/>
            <a:ext cx="1295547" cy="369332"/>
          </a:xfrm>
          <a:prstGeom prst="rect">
            <a:avLst/>
          </a:prstGeom>
          <a:noFill/>
        </p:spPr>
        <p:txBody>
          <a:bodyPr wrap="none" rtlCol="0">
            <a:spAutoFit/>
          </a:bodyPr>
          <a:lstStyle/>
          <a:p>
            <a:r>
              <a:rPr lang="en-US" dirty="0" smtClean="0"/>
              <a:t>7 segments</a:t>
            </a:r>
            <a:endParaRPr lang="en-US" dirty="0"/>
          </a:p>
        </p:txBody>
      </p:sp>
      <p:sp>
        <p:nvSpPr>
          <p:cNvPr id="123" name="TextBox 122"/>
          <p:cNvSpPr txBox="1"/>
          <p:nvPr/>
        </p:nvSpPr>
        <p:spPr>
          <a:xfrm>
            <a:off x="10356814" y="3281088"/>
            <a:ext cx="1295547" cy="369332"/>
          </a:xfrm>
          <a:prstGeom prst="rect">
            <a:avLst/>
          </a:prstGeom>
          <a:noFill/>
        </p:spPr>
        <p:txBody>
          <a:bodyPr wrap="none" rtlCol="0">
            <a:spAutoFit/>
          </a:bodyPr>
          <a:lstStyle/>
          <a:p>
            <a:r>
              <a:rPr lang="en-US" dirty="0" smtClean="0"/>
              <a:t>7 segments</a:t>
            </a:r>
            <a:endParaRPr lang="en-US" dirty="0"/>
          </a:p>
        </p:txBody>
      </p:sp>
      <p:sp>
        <p:nvSpPr>
          <p:cNvPr id="124" name="TextBox 123"/>
          <p:cNvSpPr txBox="1"/>
          <p:nvPr/>
        </p:nvSpPr>
        <p:spPr>
          <a:xfrm>
            <a:off x="5448225" y="1990813"/>
            <a:ext cx="1295547" cy="369332"/>
          </a:xfrm>
          <a:prstGeom prst="rect">
            <a:avLst/>
          </a:prstGeom>
          <a:noFill/>
        </p:spPr>
        <p:txBody>
          <a:bodyPr wrap="none" rtlCol="0">
            <a:spAutoFit/>
          </a:bodyPr>
          <a:lstStyle/>
          <a:p>
            <a:r>
              <a:rPr lang="en-US" dirty="0" smtClean="0"/>
              <a:t>2 segments</a:t>
            </a:r>
            <a:endParaRPr lang="en-US" dirty="0"/>
          </a:p>
        </p:txBody>
      </p:sp>
      <p:sp>
        <p:nvSpPr>
          <p:cNvPr id="126" name="Left Brace 125"/>
          <p:cNvSpPr/>
          <p:nvPr/>
        </p:nvSpPr>
        <p:spPr>
          <a:xfrm rot="5400000">
            <a:off x="1052297" y="2920312"/>
            <a:ext cx="122736" cy="1584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 name="Left Brace 126"/>
          <p:cNvSpPr/>
          <p:nvPr/>
        </p:nvSpPr>
        <p:spPr>
          <a:xfrm rot="5400000">
            <a:off x="10943219" y="2920312"/>
            <a:ext cx="122736" cy="1584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 name="Left Brace 127"/>
          <p:cNvSpPr/>
          <p:nvPr/>
        </p:nvSpPr>
        <p:spPr>
          <a:xfrm rot="5400000">
            <a:off x="3913199" y="960011"/>
            <a:ext cx="189602" cy="3024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 name="Left Brace 128"/>
          <p:cNvSpPr/>
          <p:nvPr/>
        </p:nvSpPr>
        <p:spPr>
          <a:xfrm rot="5400000">
            <a:off x="8008041" y="960011"/>
            <a:ext cx="189602" cy="3024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0" name="Left Brace 129"/>
          <p:cNvSpPr/>
          <p:nvPr/>
        </p:nvSpPr>
        <p:spPr>
          <a:xfrm rot="5400000">
            <a:off x="5978629" y="2138033"/>
            <a:ext cx="147877" cy="62623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TextBox 54"/>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spTree>
    <p:extLst>
      <p:ext uri="{BB962C8B-B14F-4D97-AF65-F5344CB8AC3E}">
        <p14:creationId xmlns:p14="http://schemas.microsoft.com/office/powerpoint/2010/main" val="42943516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smtClean="0"/>
              <a:t>Pool Clock : </a:t>
            </a:r>
            <a:r>
              <a:rPr lang="en-US" dirty="0"/>
              <a:t>Segment Directions and Positions</a:t>
            </a:r>
          </a:p>
        </p:txBody>
      </p:sp>
      <p:grpSp>
        <p:nvGrpSpPr>
          <p:cNvPr id="11" name="Group 10"/>
          <p:cNvGrpSpPr/>
          <p:nvPr/>
        </p:nvGrpSpPr>
        <p:grpSpPr>
          <a:xfrm>
            <a:off x="515727" y="1858132"/>
            <a:ext cx="2223600" cy="4178803"/>
            <a:chOff x="1540800" y="1319293"/>
            <a:chExt cx="2223600" cy="4178803"/>
          </a:xfrm>
        </p:grpSpPr>
        <p:sp>
          <p:nvSpPr>
            <p:cNvPr id="12" name="Rectangle 11"/>
            <p:cNvSpPr/>
            <p:nvPr/>
          </p:nvSpPr>
          <p:spPr>
            <a:xfrm>
              <a:off x="1632000" y="1629000"/>
              <a:ext cx="144000" cy="172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4" name="Rectangle 13"/>
            <p:cNvSpPr/>
            <p:nvPr/>
          </p:nvSpPr>
          <p:spPr>
            <a:xfrm>
              <a:off x="1648800" y="3498995"/>
              <a:ext cx="144000" cy="172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p:cNvSpPr/>
            <p:nvPr/>
          </p:nvSpPr>
          <p:spPr>
            <a:xfrm>
              <a:off x="3518229" y="3509400"/>
              <a:ext cx="144000" cy="172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6" name="Rectangle 15"/>
            <p:cNvSpPr/>
            <p:nvPr/>
          </p:nvSpPr>
          <p:spPr>
            <a:xfrm>
              <a:off x="3512400" y="1629000"/>
              <a:ext cx="144000" cy="172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p:cNvSpPr/>
            <p:nvPr/>
          </p:nvSpPr>
          <p:spPr>
            <a:xfrm rot="5400000">
              <a:off x="2576400" y="634766"/>
              <a:ext cx="144000" cy="172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8" name="Rectangle 17"/>
            <p:cNvSpPr/>
            <p:nvPr/>
          </p:nvSpPr>
          <p:spPr>
            <a:xfrm rot="5400000">
              <a:off x="2568000" y="2565034"/>
              <a:ext cx="144000" cy="172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p:cNvSpPr/>
            <p:nvPr/>
          </p:nvSpPr>
          <p:spPr>
            <a:xfrm rot="5400000">
              <a:off x="2576400" y="4454623"/>
              <a:ext cx="144000" cy="172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20" name="Straight Arrow Connector 19"/>
            <p:cNvCxnSpPr/>
            <p:nvPr/>
          </p:nvCxnSpPr>
          <p:spPr>
            <a:xfrm flipV="1">
              <a:off x="1704000" y="1685323"/>
              <a:ext cx="0" cy="161535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1540800" y="2313527"/>
              <a:ext cx="360000" cy="358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0</a:t>
              </a:r>
              <a:endParaRPr lang="en-US" b="1" dirty="0">
                <a:solidFill>
                  <a:srgbClr val="FF0000"/>
                </a:solidFill>
              </a:endParaRPr>
            </a:p>
          </p:txBody>
        </p:sp>
        <p:cxnSp>
          <p:nvCxnSpPr>
            <p:cNvPr id="22" name="Straight Arrow Connector 21"/>
            <p:cNvCxnSpPr/>
            <p:nvPr/>
          </p:nvCxnSpPr>
          <p:spPr>
            <a:xfrm>
              <a:off x="1930303" y="1498766"/>
              <a:ext cx="151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3584400" y="1741646"/>
              <a:ext cx="0" cy="1615354"/>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2460000" y="1319293"/>
              <a:ext cx="360000" cy="358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1</a:t>
              </a:r>
            </a:p>
          </p:txBody>
        </p:sp>
        <p:cxnSp>
          <p:nvCxnSpPr>
            <p:cNvPr id="25" name="Straight Arrow Connector 24"/>
            <p:cNvCxnSpPr/>
            <p:nvPr/>
          </p:nvCxnSpPr>
          <p:spPr>
            <a:xfrm>
              <a:off x="1884000" y="3437782"/>
              <a:ext cx="1512000" cy="0"/>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2475514" y="3244354"/>
              <a:ext cx="360000" cy="358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3</a:t>
              </a:r>
              <a:endParaRPr lang="en-US" b="1" dirty="0">
                <a:solidFill>
                  <a:srgbClr val="FF0000"/>
                </a:solidFill>
              </a:endParaRPr>
            </a:p>
          </p:txBody>
        </p:sp>
        <p:sp>
          <p:nvSpPr>
            <p:cNvPr id="27" name="Oval 26"/>
            <p:cNvSpPr/>
            <p:nvPr/>
          </p:nvSpPr>
          <p:spPr>
            <a:xfrm>
              <a:off x="3404400" y="2284427"/>
              <a:ext cx="360000" cy="358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2</a:t>
              </a:r>
              <a:endParaRPr lang="en-US" b="1" dirty="0">
                <a:solidFill>
                  <a:srgbClr val="FF0000"/>
                </a:solidFill>
              </a:endParaRPr>
            </a:p>
          </p:txBody>
        </p:sp>
        <p:cxnSp>
          <p:nvCxnSpPr>
            <p:cNvPr id="28" name="Straight Arrow Connector 27"/>
            <p:cNvCxnSpPr/>
            <p:nvPr/>
          </p:nvCxnSpPr>
          <p:spPr>
            <a:xfrm flipV="1">
              <a:off x="1712914" y="3562068"/>
              <a:ext cx="0" cy="1615354"/>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1540800" y="4192020"/>
              <a:ext cx="360000" cy="358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4</a:t>
              </a:r>
              <a:endParaRPr lang="en-US" b="1" dirty="0">
                <a:solidFill>
                  <a:srgbClr val="FF0000"/>
                </a:solidFill>
              </a:endParaRPr>
            </a:p>
          </p:txBody>
        </p:sp>
        <p:cxnSp>
          <p:nvCxnSpPr>
            <p:cNvPr id="30" name="Straight Arrow Connector 29"/>
            <p:cNvCxnSpPr/>
            <p:nvPr/>
          </p:nvCxnSpPr>
          <p:spPr>
            <a:xfrm>
              <a:off x="1930303" y="5318623"/>
              <a:ext cx="151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2475514" y="5139150"/>
              <a:ext cx="360000" cy="358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5</a:t>
              </a:r>
              <a:endParaRPr lang="en-US" b="1" dirty="0">
                <a:solidFill>
                  <a:srgbClr val="FF0000"/>
                </a:solidFill>
              </a:endParaRPr>
            </a:p>
          </p:txBody>
        </p:sp>
        <p:cxnSp>
          <p:nvCxnSpPr>
            <p:cNvPr id="32" name="Straight Arrow Connector 31"/>
            <p:cNvCxnSpPr>
              <a:endCxn id="35" idx="4"/>
            </p:cNvCxnSpPr>
            <p:nvPr/>
          </p:nvCxnSpPr>
          <p:spPr>
            <a:xfrm flipV="1">
              <a:off x="3594583" y="3742901"/>
              <a:ext cx="0" cy="14277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3404400" y="4190272"/>
              <a:ext cx="360000" cy="358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6</a:t>
              </a:r>
              <a:endParaRPr lang="en-US" b="1" dirty="0">
                <a:solidFill>
                  <a:srgbClr val="FF0000"/>
                </a:solidFill>
              </a:endParaRPr>
            </a:p>
          </p:txBody>
        </p:sp>
        <p:sp>
          <p:nvSpPr>
            <p:cNvPr id="34" name="Oval 33"/>
            <p:cNvSpPr/>
            <p:nvPr/>
          </p:nvSpPr>
          <p:spPr>
            <a:xfrm>
              <a:off x="1596000" y="3127045"/>
              <a:ext cx="216000" cy="216000"/>
            </a:xfrm>
            <a:prstGeom prst="ellipse">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5" name="Oval 34"/>
            <p:cNvSpPr/>
            <p:nvPr/>
          </p:nvSpPr>
          <p:spPr>
            <a:xfrm>
              <a:off x="3486583" y="3526901"/>
              <a:ext cx="216000" cy="216000"/>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nvGrpSpPr>
          <p:cNvPr id="36" name="Group 35"/>
          <p:cNvGrpSpPr/>
          <p:nvPr/>
        </p:nvGrpSpPr>
        <p:grpSpPr>
          <a:xfrm>
            <a:off x="7761730" y="2349000"/>
            <a:ext cx="360000" cy="1152000"/>
            <a:chOff x="6492000" y="1629000"/>
            <a:chExt cx="360000" cy="1152000"/>
          </a:xfrm>
        </p:grpSpPr>
        <p:sp>
          <p:nvSpPr>
            <p:cNvPr id="37" name="Rectangle 36"/>
            <p:cNvSpPr/>
            <p:nvPr/>
          </p:nvSpPr>
          <p:spPr>
            <a:xfrm>
              <a:off x="6600000" y="1629000"/>
              <a:ext cx="144000" cy="115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Arrow Connector 37"/>
            <p:cNvCxnSpPr>
              <a:stCxn id="37" idx="0"/>
              <a:endCxn id="37" idx="2"/>
            </p:cNvCxnSpPr>
            <p:nvPr/>
          </p:nvCxnSpPr>
          <p:spPr>
            <a:xfrm>
              <a:off x="6672000" y="1629000"/>
              <a:ext cx="0" cy="1152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rot="10800000">
              <a:off x="6564036" y="1642131"/>
              <a:ext cx="216000" cy="216000"/>
            </a:xfrm>
            <a:prstGeom prst="ellipse">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6492000" y="2025527"/>
              <a:ext cx="360000" cy="358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0</a:t>
              </a:r>
              <a:endParaRPr lang="en-US" b="1" dirty="0">
                <a:solidFill>
                  <a:srgbClr val="FF0000"/>
                </a:solidFill>
              </a:endParaRPr>
            </a:p>
          </p:txBody>
        </p:sp>
      </p:grpSp>
      <p:grpSp>
        <p:nvGrpSpPr>
          <p:cNvPr id="41" name="Group 40"/>
          <p:cNvGrpSpPr/>
          <p:nvPr/>
        </p:nvGrpSpPr>
        <p:grpSpPr>
          <a:xfrm>
            <a:off x="7744929" y="4282068"/>
            <a:ext cx="360000" cy="1152000"/>
            <a:chOff x="6475199" y="3041255"/>
            <a:chExt cx="360000" cy="1152000"/>
          </a:xfrm>
        </p:grpSpPr>
        <p:sp>
          <p:nvSpPr>
            <p:cNvPr id="42" name="Rectangle 41"/>
            <p:cNvSpPr/>
            <p:nvPr/>
          </p:nvSpPr>
          <p:spPr>
            <a:xfrm>
              <a:off x="6583200" y="3041255"/>
              <a:ext cx="144000" cy="115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Arrow Connector 42"/>
            <p:cNvCxnSpPr>
              <a:stCxn id="42" idx="0"/>
              <a:endCxn id="44" idx="4"/>
            </p:cNvCxnSpPr>
            <p:nvPr/>
          </p:nvCxnSpPr>
          <p:spPr>
            <a:xfrm>
              <a:off x="6655200" y="3041255"/>
              <a:ext cx="0" cy="92564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rot="10800000">
              <a:off x="6547200" y="3966904"/>
              <a:ext cx="216000" cy="216000"/>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6475199" y="3357000"/>
              <a:ext cx="360000" cy="358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4</a:t>
              </a:r>
              <a:endParaRPr lang="en-US" b="1" dirty="0">
                <a:solidFill>
                  <a:srgbClr val="FF0000"/>
                </a:solidFill>
              </a:endParaRPr>
            </a:p>
          </p:txBody>
        </p:sp>
      </p:grpSp>
      <p:sp>
        <p:nvSpPr>
          <p:cNvPr id="46" name="TextBox 45"/>
          <p:cNvSpPr txBox="1"/>
          <p:nvPr/>
        </p:nvSpPr>
        <p:spPr>
          <a:xfrm>
            <a:off x="1013456" y="1343614"/>
            <a:ext cx="1295547" cy="369332"/>
          </a:xfrm>
          <a:prstGeom prst="rect">
            <a:avLst/>
          </a:prstGeom>
          <a:noFill/>
        </p:spPr>
        <p:txBody>
          <a:bodyPr wrap="none" rtlCol="0">
            <a:spAutoFit/>
          </a:bodyPr>
          <a:lstStyle/>
          <a:p>
            <a:r>
              <a:rPr lang="en-US" dirty="0" smtClean="0"/>
              <a:t>7 segments</a:t>
            </a:r>
            <a:endParaRPr lang="en-US" dirty="0"/>
          </a:p>
        </p:txBody>
      </p:sp>
      <p:sp>
        <p:nvSpPr>
          <p:cNvPr id="47" name="TextBox 46"/>
          <p:cNvSpPr txBox="1"/>
          <p:nvPr/>
        </p:nvSpPr>
        <p:spPr>
          <a:xfrm>
            <a:off x="7277155" y="1343614"/>
            <a:ext cx="1295547" cy="369332"/>
          </a:xfrm>
          <a:prstGeom prst="rect">
            <a:avLst/>
          </a:prstGeom>
          <a:noFill/>
        </p:spPr>
        <p:txBody>
          <a:bodyPr wrap="none" rtlCol="0">
            <a:spAutoFit/>
          </a:bodyPr>
          <a:lstStyle/>
          <a:p>
            <a:r>
              <a:rPr lang="en-US" dirty="0" smtClean="0"/>
              <a:t>2 segments</a:t>
            </a:r>
            <a:endParaRPr lang="en-US" dirty="0"/>
          </a:p>
        </p:txBody>
      </p:sp>
      <p:sp>
        <p:nvSpPr>
          <p:cNvPr id="48" name="TextBox 47"/>
          <p:cNvSpPr txBox="1"/>
          <p:nvPr/>
        </p:nvSpPr>
        <p:spPr>
          <a:xfrm>
            <a:off x="3162930" y="2767530"/>
            <a:ext cx="3671198" cy="2031325"/>
          </a:xfrm>
          <a:prstGeom prst="rect">
            <a:avLst/>
          </a:prstGeom>
          <a:noFill/>
        </p:spPr>
        <p:txBody>
          <a:bodyPr wrap="none" rtlCol="0">
            <a:spAutoFit/>
          </a:bodyPr>
          <a:lstStyle/>
          <a:p>
            <a:r>
              <a:rPr lang="en-US" dirty="0" smtClean="0">
                <a:latin typeface="Courier10 BT" panose="02070509030505020404" pitchFamily="49" charset="0"/>
              </a:rPr>
              <a:t>0 : TOP_LEFT_SEGMENT</a:t>
            </a:r>
            <a:endParaRPr lang="en-US" dirty="0">
              <a:latin typeface="Courier10 BT" panose="02070509030505020404" pitchFamily="49" charset="0"/>
            </a:endParaRPr>
          </a:p>
          <a:p>
            <a:r>
              <a:rPr lang="en-US" dirty="0" smtClean="0">
                <a:latin typeface="Courier10 BT" panose="02070509030505020404" pitchFamily="49" charset="0"/>
              </a:rPr>
              <a:t>1 : TOP_MIDDLE_SEGMENT</a:t>
            </a:r>
            <a:endParaRPr lang="en-US" dirty="0">
              <a:latin typeface="Courier10 BT" panose="02070509030505020404" pitchFamily="49" charset="0"/>
            </a:endParaRPr>
          </a:p>
          <a:p>
            <a:r>
              <a:rPr lang="en-US" dirty="0" smtClean="0">
                <a:latin typeface="Courier10 BT" panose="02070509030505020404" pitchFamily="49" charset="0"/>
              </a:rPr>
              <a:t>2 : TOP_RIGHT_SEGMENT</a:t>
            </a:r>
            <a:endParaRPr lang="en-US" dirty="0">
              <a:latin typeface="Courier10 BT" panose="02070509030505020404" pitchFamily="49" charset="0"/>
            </a:endParaRPr>
          </a:p>
          <a:p>
            <a:r>
              <a:rPr lang="en-US" dirty="0" smtClean="0">
                <a:latin typeface="Courier10 BT" panose="02070509030505020404" pitchFamily="49" charset="0"/>
              </a:rPr>
              <a:t>3 : CENTER_SEGMENT</a:t>
            </a:r>
            <a:endParaRPr lang="en-US" dirty="0">
              <a:latin typeface="Courier10 BT" panose="02070509030505020404" pitchFamily="49" charset="0"/>
            </a:endParaRPr>
          </a:p>
          <a:p>
            <a:r>
              <a:rPr lang="en-US" dirty="0" smtClean="0">
                <a:latin typeface="Courier10 BT" panose="02070509030505020404" pitchFamily="49" charset="0"/>
              </a:rPr>
              <a:t>4 : BOTTOM_LEFT_SEGMENT</a:t>
            </a:r>
            <a:endParaRPr lang="en-US" dirty="0">
              <a:latin typeface="Courier10 BT" panose="02070509030505020404" pitchFamily="49" charset="0"/>
            </a:endParaRPr>
          </a:p>
          <a:p>
            <a:r>
              <a:rPr lang="en-US" dirty="0" smtClean="0">
                <a:latin typeface="Courier10 BT" panose="02070509030505020404" pitchFamily="49" charset="0"/>
              </a:rPr>
              <a:t>5 : BOTTOM_MIDDLE_SEGMENT</a:t>
            </a:r>
            <a:endParaRPr lang="en-US" dirty="0">
              <a:latin typeface="Courier10 BT" panose="02070509030505020404" pitchFamily="49" charset="0"/>
            </a:endParaRPr>
          </a:p>
          <a:p>
            <a:r>
              <a:rPr lang="en-US" dirty="0" smtClean="0">
                <a:latin typeface="Courier10 BT" panose="02070509030505020404" pitchFamily="49" charset="0"/>
              </a:rPr>
              <a:t>6 : BOTTOM_RIGHT_SEGMENT</a:t>
            </a:r>
            <a:endParaRPr lang="en-US" dirty="0">
              <a:latin typeface="Courier10 BT" panose="02070509030505020404" pitchFamily="49" charset="0"/>
            </a:endParaRPr>
          </a:p>
        </p:txBody>
      </p:sp>
      <p:sp>
        <p:nvSpPr>
          <p:cNvPr id="49" name="TextBox 48"/>
          <p:cNvSpPr txBox="1"/>
          <p:nvPr/>
        </p:nvSpPr>
        <p:spPr>
          <a:xfrm>
            <a:off x="8400000" y="3553406"/>
            <a:ext cx="3392275" cy="646331"/>
          </a:xfrm>
          <a:prstGeom prst="rect">
            <a:avLst/>
          </a:prstGeom>
          <a:noFill/>
        </p:spPr>
        <p:txBody>
          <a:bodyPr wrap="none" rtlCol="0">
            <a:spAutoFit/>
          </a:bodyPr>
          <a:lstStyle/>
          <a:p>
            <a:r>
              <a:rPr lang="en-US" dirty="0" smtClean="0">
                <a:latin typeface="Courier10 BT" panose="02070509030505020404" pitchFamily="49" charset="0"/>
              </a:rPr>
              <a:t>0 : TOP_LEFT_SEGMENT</a:t>
            </a:r>
            <a:endParaRPr lang="en-US" dirty="0">
              <a:latin typeface="Courier10 BT" panose="02070509030505020404" pitchFamily="49" charset="0"/>
            </a:endParaRPr>
          </a:p>
          <a:p>
            <a:r>
              <a:rPr lang="en-US" dirty="0" smtClean="0">
                <a:latin typeface="Courier10 BT" panose="02070509030505020404" pitchFamily="49" charset="0"/>
              </a:rPr>
              <a:t>4 : BOTTOM_LEFT_SEGMENT</a:t>
            </a:r>
            <a:endParaRPr lang="en-US" dirty="0">
              <a:latin typeface="Courier10 BT" panose="02070509030505020404" pitchFamily="49" charset="0"/>
            </a:endParaRPr>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spTree>
    <p:extLst>
      <p:ext uri="{BB962C8B-B14F-4D97-AF65-F5344CB8AC3E}">
        <p14:creationId xmlns:p14="http://schemas.microsoft.com/office/powerpoint/2010/main" val="12681820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a:t>Pool Clock : </a:t>
            </a:r>
            <a:r>
              <a:rPr lang="en-US" dirty="0" smtClean="0"/>
              <a:t>Use</a:t>
            </a:r>
            <a:endParaRPr lang="en-US" dirty="0"/>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sp>
        <p:nvSpPr>
          <p:cNvPr id="343" name="TextBox 342"/>
          <p:cNvSpPr txBox="1"/>
          <p:nvPr/>
        </p:nvSpPr>
        <p:spPr>
          <a:xfrm>
            <a:off x="264000" y="1096180"/>
            <a:ext cx="11232000" cy="5078313"/>
          </a:xfrm>
          <a:prstGeom prst="rect">
            <a:avLst/>
          </a:prstGeom>
          <a:noFill/>
        </p:spPr>
        <p:txBody>
          <a:bodyPr wrap="square" rtlCol="0">
            <a:spAutoFit/>
          </a:bodyPr>
          <a:lstStyle/>
          <a:p>
            <a:r>
              <a:rPr lang="en-US" dirty="0" smtClean="0"/>
              <a:t>Once the initialization is done, Pool </a:t>
            </a:r>
            <a:r>
              <a:rPr lang="en-US" dirty="0"/>
              <a:t>clock displays both the time </a:t>
            </a:r>
            <a:r>
              <a:rPr lang="en-US" dirty="0" smtClean="0"/>
              <a:t>on the central part, air and water temperature on the lateral displays. </a:t>
            </a:r>
          </a:p>
          <a:p>
            <a:r>
              <a:rPr lang="en-US" dirty="0" smtClean="0"/>
              <a:t>If the Mode button is pressed, the Timer is displayed with the latest timer value.</a:t>
            </a:r>
          </a:p>
          <a:p>
            <a:r>
              <a:rPr lang="en-US" dirty="0" smtClean="0"/>
              <a:t>If the Mode button is pressed again, the Current Time is displayed.</a:t>
            </a:r>
          </a:p>
          <a:p>
            <a:r>
              <a:rPr lang="en-US" dirty="0" smtClean="0"/>
              <a:t>But if the Mode button is long pressed (&gt;2 sec), the Timer Setting screen is displayed.</a:t>
            </a:r>
          </a:p>
          <a:p>
            <a:endParaRPr lang="en-US" dirty="0" smtClean="0"/>
          </a:p>
          <a:p>
            <a:r>
              <a:rPr lang="en-US" dirty="0" smtClean="0"/>
              <a:t>Setting the timer is done by pressing:</a:t>
            </a:r>
          </a:p>
          <a:p>
            <a:pPr marL="285750" indent="-285750">
              <a:buFont typeface="Arial" panose="020B0604020202020204" pitchFamily="34" charset="0"/>
              <a:buChar char="•"/>
            </a:pPr>
            <a:r>
              <a:rPr lang="en-US" dirty="0" smtClean="0"/>
              <a:t>Play button to select the hour or minute digits. The blinking digit indicates which digits can be modified.</a:t>
            </a:r>
          </a:p>
          <a:p>
            <a:pPr marL="285750" indent="-285750">
              <a:buFont typeface="Arial" panose="020B0604020202020204" pitchFamily="34" charset="0"/>
              <a:buChar char="•"/>
            </a:pPr>
            <a:r>
              <a:rPr lang="en-US" dirty="0" smtClean="0"/>
              <a:t>Plus button to increase the hour or minute blinking digit</a:t>
            </a:r>
          </a:p>
          <a:p>
            <a:pPr marL="285750" indent="-285750">
              <a:buFont typeface="Arial" panose="020B0604020202020204" pitchFamily="34" charset="0"/>
              <a:buChar char="•"/>
            </a:pPr>
            <a:r>
              <a:rPr lang="en-US" dirty="0" smtClean="0"/>
              <a:t>Minus </a:t>
            </a:r>
            <a:r>
              <a:rPr lang="en-US" dirty="0"/>
              <a:t>button to increase the hour or minute blinking digit</a:t>
            </a:r>
          </a:p>
          <a:p>
            <a:r>
              <a:rPr lang="en-US" dirty="0" smtClean="0"/>
              <a:t>A long press of Play button validates the chosen Timer value.</a:t>
            </a:r>
          </a:p>
          <a:p>
            <a:r>
              <a:rPr lang="en-US" dirty="0" smtClean="0"/>
              <a:t>A long press of Mode button cancel the Timer setting.</a:t>
            </a:r>
          </a:p>
          <a:p>
            <a:endParaRPr lang="en-US" dirty="0" smtClean="0"/>
          </a:p>
          <a:p>
            <a:r>
              <a:rPr lang="en-US" dirty="0" smtClean="0"/>
              <a:t>When the Timer is enabled, the central part displays the remaining time. When the set time is reached, the alarm sounds and the timer display is blinking.</a:t>
            </a:r>
          </a:p>
          <a:p>
            <a:r>
              <a:rPr lang="en-US" dirty="0" smtClean="0"/>
              <a:t>To start the timer, press the Play button.</a:t>
            </a:r>
          </a:p>
          <a:p>
            <a:r>
              <a:rPr lang="en-US" dirty="0" smtClean="0"/>
              <a:t>If it is pressed again, </a:t>
            </a:r>
            <a:r>
              <a:rPr lang="en-US" dirty="0"/>
              <a:t>the </a:t>
            </a:r>
            <a:r>
              <a:rPr lang="en-US" dirty="0" smtClean="0"/>
              <a:t>timer is paused. </a:t>
            </a:r>
            <a:r>
              <a:rPr lang="en-US" dirty="0"/>
              <a:t>If </a:t>
            </a:r>
            <a:r>
              <a:rPr lang="en-US" dirty="0" smtClean="0"/>
              <a:t>it is pressed again, the timer is resumed. </a:t>
            </a:r>
          </a:p>
          <a:p>
            <a:r>
              <a:rPr lang="en-US" dirty="0" smtClean="0"/>
              <a:t>If the Mode button is long pressed, the timer is canceled and the central display goes back to the current time.</a:t>
            </a:r>
          </a:p>
        </p:txBody>
      </p:sp>
    </p:spTree>
    <p:extLst>
      <p:ext uri="{BB962C8B-B14F-4D97-AF65-F5344CB8AC3E}">
        <p14:creationId xmlns:p14="http://schemas.microsoft.com/office/powerpoint/2010/main" val="11704218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a:t>Pool Clock </a:t>
            </a:r>
            <a:r>
              <a:rPr lang="en-US" dirty="0" smtClean="0"/>
              <a:t>: Command State Machine</a:t>
            </a:r>
            <a:endParaRPr lang="en-US" dirty="0"/>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790829404"/>
              </p:ext>
            </p:extLst>
          </p:nvPr>
        </p:nvGraphicFramePr>
        <p:xfrm>
          <a:off x="264000" y="1341000"/>
          <a:ext cx="7433760" cy="1114425"/>
        </p:xfrm>
        <a:graphic>
          <a:graphicData uri="http://schemas.openxmlformats.org/drawingml/2006/table">
            <a:tbl>
              <a:tblPr>
                <a:tableStyleId>{5C22544A-7EE6-4342-B048-85BDC9FD1C3A}</a:tableStyleId>
              </a:tblPr>
              <a:tblGrid>
                <a:gridCol w="907700">
                  <a:extLst>
                    <a:ext uri="{9D8B030D-6E8A-4147-A177-3AD203B41FA5}">
                      <a16:colId xmlns:a16="http://schemas.microsoft.com/office/drawing/2014/main" val="3660455976"/>
                    </a:ext>
                  </a:extLst>
                </a:gridCol>
                <a:gridCol w="715988">
                  <a:extLst>
                    <a:ext uri="{9D8B030D-6E8A-4147-A177-3AD203B41FA5}">
                      <a16:colId xmlns:a16="http://schemas.microsoft.com/office/drawing/2014/main" val="2413744299"/>
                    </a:ext>
                  </a:extLst>
                </a:gridCol>
                <a:gridCol w="892051">
                  <a:extLst>
                    <a:ext uri="{9D8B030D-6E8A-4147-A177-3AD203B41FA5}">
                      <a16:colId xmlns:a16="http://schemas.microsoft.com/office/drawing/2014/main" val="843977724"/>
                    </a:ext>
                  </a:extLst>
                </a:gridCol>
                <a:gridCol w="774677">
                  <a:extLst>
                    <a:ext uri="{9D8B030D-6E8A-4147-A177-3AD203B41FA5}">
                      <a16:colId xmlns:a16="http://schemas.microsoft.com/office/drawing/2014/main" val="3952948116"/>
                    </a:ext>
                  </a:extLst>
                </a:gridCol>
                <a:gridCol w="762938">
                  <a:extLst>
                    <a:ext uri="{9D8B030D-6E8A-4147-A177-3AD203B41FA5}">
                      <a16:colId xmlns:a16="http://schemas.microsoft.com/office/drawing/2014/main" val="1474352076"/>
                    </a:ext>
                  </a:extLst>
                </a:gridCol>
                <a:gridCol w="774677">
                  <a:extLst>
                    <a:ext uri="{9D8B030D-6E8A-4147-A177-3AD203B41FA5}">
                      <a16:colId xmlns:a16="http://schemas.microsoft.com/office/drawing/2014/main" val="813939413"/>
                    </a:ext>
                  </a:extLst>
                </a:gridCol>
                <a:gridCol w="892051">
                  <a:extLst>
                    <a:ext uri="{9D8B030D-6E8A-4147-A177-3AD203B41FA5}">
                      <a16:colId xmlns:a16="http://schemas.microsoft.com/office/drawing/2014/main" val="2728921861"/>
                    </a:ext>
                  </a:extLst>
                </a:gridCol>
                <a:gridCol w="798152">
                  <a:extLst>
                    <a:ext uri="{9D8B030D-6E8A-4147-A177-3AD203B41FA5}">
                      <a16:colId xmlns:a16="http://schemas.microsoft.com/office/drawing/2014/main" val="346606609"/>
                    </a:ext>
                  </a:extLst>
                </a:gridCol>
                <a:gridCol w="915526">
                  <a:extLst>
                    <a:ext uri="{9D8B030D-6E8A-4147-A177-3AD203B41FA5}">
                      <a16:colId xmlns:a16="http://schemas.microsoft.com/office/drawing/2014/main" val="2927876370"/>
                    </a:ext>
                  </a:extLst>
                </a:gridCol>
              </a:tblGrid>
              <a:tr h="190500">
                <a:tc rowSpan="2">
                  <a:txBody>
                    <a:bodyPr/>
                    <a:lstStyle/>
                    <a:p>
                      <a:pPr algn="ctr" fontAlgn="ctr"/>
                      <a:r>
                        <a:rPr lang="en-US" sz="1400" u="none" strike="noStrike">
                          <a:effectLst/>
                        </a:rPr>
                        <a:t>State</a:t>
                      </a:r>
                      <a:endParaRPr lang="en-US" sz="1400" b="1" i="0" u="none" strike="noStrike">
                        <a:solidFill>
                          <a:srgbClr val="000000"/>
                        </a:solidFill>
                        <a:effectLst/>
                        <a:latin typeface="Calibri" panose="020F0502020204030204" pitchFamily="34" charset="0"/>
                      </a:endParaRPr>
                    </a:p>
                  </a:txBody>
                  <a:tcPr marL="9525" marR="9525" marT="9525" marB="0" anchor="ctr"/>
                </a:tc>
                <a:tc gridSpan="8">
                  <a:txBody>
                    <a:bodyPr/>
                    <a:lstStyle/>
                    <a:p>
                      <a:pPr algn="ctr" fontAlgn="ctr"/>
                      <a:r>
                        <a:rPr lang="en-US" sz="1400" u="none" strike="noStrike">
                          <a:effectLst/>
                        </a:rPr>
                        <a:t>Input Buttons</a:t>
                      </a:r>
                      <a:endParaRPr lang="en-US" sz="1400" b="1" i="0" u="none" strike="noStrike">
                        <a:solidFill>
                          <a:srgbClr val="000000"/>
                        </a:solidFill>
                        <a:effectLst/>
                        <a:latin typeface="Calibri" panose="020F0502020204030204" pitchFamily="34" charset="0"/>
                      </a:endParaRPr>
                    </a:p>
                  </a:txBody>
                  <a:tcPr marL="9525" marR="9525" marT="9525"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29868514"/>
                  </a:ext>
                </a:extLst>
              </a:tr>
              <a:tr h="200025">
                <a:tc vMerge="1">
                  <a:txBody>
                    <a:bodyPr/>
                    <a:lstStyle/>
                    <a:p>
                      <a:endParaRPr lang="en-US"/>
                    </a:p>
                  </a:txBody>
                  <a:tcPr/>
                </a:tc>
                <a:tc>
                  <a:txBody>
                    <a:bodyPr/>
                    <a:lstStyle/>
                    <a:p>
                      <a:pPr algn="ctr" fontAlgn="ctr"/>
                      <a:r>
                        <a:rPr lang="en-US" sz="1400" u="none" strike="noStrike">
                          <a:effectLst/>
                        </a:rPr>
                        <a:t>Mode</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Long Mode</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Play</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Long Play</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Plus</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Long Plus</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Minus</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Long Minus</a:t>
                      </a:r>
                      <a:endParaRPr lang="en-US" sz="1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55123347"/>
                  </a:ext>
                </a:extLst>
              </a:tr>
              <a:tr h="190500">
                <a:tc>
                  <a:txBody>
                    <a:bodyPr/>
                    <a:lstStyle/>
                    <a:p>
                      <a:pPr algn="l" fontAlgn="b"/>
                      <a:r>
                        <a:rPr lang="en-US" sz="1400" u="none" strike="noStrike">
                          <a:effectLst/>
                        </a:rPr>
                        <a:t>0:Clock</a:t>
                      </a:r>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1 / CMTR</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 / CMSTR</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 / NOP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 / NOP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 / NOP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 / NOP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 / NOP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 / NOP</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58619376"/>
                  </a:ext>
                </a:extLst>
              </a:tr>
              <a:tr h="190500">
                <a:tc>
                  <a:txBody>
                    <a:bodyPr/>
                    <a:lstStyle/>
                    <a:p>
                      <a:pPr algn="l" fontAlgn="b"/>
                      <a:r>
                        <a:rPr lang="en-US" sz="1400" u="none" strike="noStrike">
                          <a:effectLst/>
                        </a:rPr>
                        <a:t>1:Timer</a:t>
                      </a:r>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0 / </a:t>
                      </a:r>
                      <a:r>
                        <a:rPr lang="en-US" sz="1400" u="none" strike="noStrike" dirty="0" smtClean="0">
                          <a:effectLst/>
                        </a:rPr>
                        <a:t>CMC</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 / CMSTR</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 / SPR</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 / SPR</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 / NOP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 / NOP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 / NOP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 / NOP</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79205392"/>
                  </a:ext>
                </a:extLst>
              </a:tr>
              <a:tr h="200025">
                <a:tc>
                  <a:txBody>
                    <a:bodyPr/>
                    <a:lstStyle/>
                    <a:p>
                      <a:pPr algn="l" fontAlgn="b"/>
                      <a:r>
                        <a:rPr lang="en-US" sz="1400" u="none" strike="noStrike">
                          <a:effectLst/>
                        </a:rPr>
                        <a:t>2:Set Timer</a:t>
                      </a:r>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 / NOP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 / CSTR</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 / MNDG</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 / VSTR</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 / INCDG</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 / INCQDG</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 / DECDG</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2 / DECQDG</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17323323"/>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2870603186"/>
              </p:ext>
            </p:extLst>
          </p:nvPr>
        </p:nvGraphicFramePr>
        <p:xfrm>
          <a:off x="264000" y="2709000"/>
          <a:ext cx="3096000" cy="2897505"/>
        </p:xfrm>
        <a:graphic>
          <a:graphicData uri="http://schemas.openxmlformats.org/drawingml/2006/table">
            <a:tbl>
              <a:tblPr>
                <a:tableStyleId>{5C22544A-7EE6-4342-B048-85BDC9FD1C3A}</a:tableStyleId>
              </a:tblPr>
              <a:tblGrid>
                <a:gridCol w="3096000">
                  <a:extLst>
                    <a:ext uri="{9D8B030D-6E8A-4147-A177-3AD203B41FA5}">
                      <a16:colId xmlns:a16="http://schemas.microsoft.com/office/drawing/2014/main" val="583760200"/>
                    </a:ext>
                  </a:extLst>
                </a:gridCol>
              </a:tblGrid>
              <a:tr h="0">
                <a:tc>
                  <a:txBody>
                    <a:bodyPr/>
                    <a:lstStyle/>
                    <a:p>
                      <a:pPr algn="ctr" fontAlgn="ctr"/>
                      <a:r>
                        <a:rPr lang="en-US" sz="1400" u="none" strike="noStrike">
                          <a:effectLst/>
                        </a:rPr>
                        <a:t>Outputs</a:t>
                      </a:r>
                      <a:endParaRPr lang="en-US" sz="1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052093172"/>
                  </a:ext>
                </a:extLst>
              </a:tr>
              <a:tr h="190500">
                <a:tc>
                  <a:txBody>
                    <a:bodyPr/>
                    <a:lstStyle/>
                    <a:p>
                      <a:pPr algn="l" fontAlgn="ctr"/>
                      <a:r>
                        <a:rPr lang="en-US" sz="1400" u="none" strike="noStrike" dirty="0" smtClean="0">
                          <a:effectLst/>
                        </a:rPr>
                        <a:t>NOPE </a:t>
                      </a:r>
                      <a:r>
                        <a:rPr lang="en-US" sz="1400" u="none" strike="noStrike" dirty="0">
                          <a:effectLst/>
                        </a:rPr>
                        <a:t>: Null Operation</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275793357"/>
                  </a:ext>
                </a:extLst>
              </a:tr>
              <a:tr h="190500">
                <a:tc>
                  <a:txBody>
                    <a:bodyPr/>
                    <a:lstStyle/>
                    <a:p>
                      <a:pPr algn="l" fontAlgn="ctr"/>
                      <a:r>
                        <a:rPr lang="da-DK" sz="1400" u="none" strike="noStrike" dirty="0">
                          <a:effectLst/>
                        </a:rPr>
                        <a:t>CMTR: Change Mode </a:t>
                      </a:r>
                      <a:r>
                        <a:rPr lang="da-DK" sz="1400" u="none" strike="noStrike" dirty="0" smtClean="0">
                          <a:effectLst/>
                        </a:rPr>
                        <a:t>To </a:t>
                      </a:r>
                      <a:r>
                        <a:rPr lang="da-DK" sz="1400" u="none" strike="noStrike" dirty="0">
                          <a:effectLst/>
                        </a:rPr>
                        <a:t>Timer</a:t>
                      </a:r>
                      <a:endParaRPr lang="da-DK"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031736368"/>
                  </a:ext>
                </a:extLst>
              </a:tr>
              <a:tr h="200025">
                <a:tc>
                  <a:txBody>
                    <a:bodyPr/>
                    <a:lstStyle/>
                    <a:p>
                      <a:pPr algn="l" fontAlgn="ctr"/>
                      <a:r>
                        <a:rPr lang="da-DK" sz="1400" u="none" strike="noStrike" dirty="0">
                          <a:effectLst/>
                        </a:rPr>
                        <a:t>CMSTR: Change Mode </a:t>
                      </a:r>
                      <a:r>
                        <a:rPr lang="da-DK" sz="1400" u="none" strike="noStrike" dirty="0" smtClean="0">
                          <a:effectLst/>
                        </a:rPr>
                        <a:t>To </a:t>
                      </a:r>
                      <a:r>
                        <a:rPr lang="da-DK" sz="1400" u="none" strike="noStrike" dirty="0">
                          <a:effectLst/>
                        </a:rPr>
                        <a:t>Set Timer</a:t>
                      </a:r>
                      <a:endParaRPr lang="da-DK"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944752752"/>
                  </a:ext>
                </a:extLst>
              </a:tr>
              <a:tr h="190500">
                <a:tc>
                  <a:txBody>
                    <a:bodyPr/>
                    <a:lstStyle/>
                    <a:p>
                      <a:pPr algn="l" fontAlgn="ctr"/>
                      <a:r>
                        <a:rPr lang="en-US" sz="1400" u="none" strike="noStrike" dirty="0" smtClean="0">
                          <a:effectLst/>
                        </a:rPr>
                        <a:t>CMC: </a:t>
                      </a:r>
                      <a:r>
                        <a:rPr lang="en-US" sz="1400" u="none" strike="noStrike" dirty="0">
                          <a:effectLst/>
                        </a:rPr>
                        <a:t>Change Mode </a:t>
                      </a:r>
                      <a:r>
                        <a:rPr lang="en-US" sz="1400" u="none" strike="noStrike" dirty="0" smtClean="0">
                          <a:effectLst/>
                        </a:rPr>
                        <a:t>To Clock</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84865488"/>
                  </a:ext>
                </a:extLst>
              </a:tr>
              <a:tr h="190500">
                <a:tc>
                  <a:txBody>
                    <a:bodyPr/>
                    <a:lstStyle/>
                    <a:p>
                      <a:pPr algn="l" fontAlgn="ctr"/>
                      <a:r>
                        <a:rPr lang="en-US" sz="1400" u="none" strike="noStrike" dirty="0">
                          <a:effectLst/>
                        </a:rPr>
                        <a:t>SPR : Start / Pause / Resume Timer</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42951093"/>
                  </a:ext>
                </a:extLst>
              </a:tr>
              <a:tr h="190500">
                <a:tc>
                  <a:txBody>
                    <a:bodyPr/>
                    <a:lstStyle/>
                    <a:p>
                      <a:pPr algn="l" fontAlgn="ctr"/>
                      <a:r>
                        <a:rPr lang="en-US" sz="1400" u="none" strike="noStrike">
                          <a:effectLst/>
                        </a:rPr>
                        <a:t>CSTR: Cancel Set Timer</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176203998"/>
                  </a:ext>
                </a:extLst>
              </a:tr>
              <a:tr h="190500">
                <a:tc>
                  <a:txBody>
                    <a:bodyPr/>
                    <a:lstStyle/>
                    <a:p>
                      <a:pPr algn="l" fontAlgn="ctr"/>
                      <a:r>
                        <a:rPr lang="en-US" sz="1400" u="none" strike="noStrike">
                          <a:effectLst/>
                        </a:rPr>
                        <a:t>VSTR: Validate Set Timer</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616925877"/>
                  </a:ext>
                </a:extLst>
              </a:tr>
              <a:tr h="200025">
                <a:tc>
                  <a:txBody>
                    <a:bodyPr/>
                    <a:lstStyle/>
                    <a:p>
                      <a:pPr algn="l" fontAlgn="ctr"/>
                      <a:r>
                        <a:rPr lang="en-US" sz="1400" u="none" strike="noStrike">
                          <a:effectLst/>
                        </a:rPr>
                        <a:t>MNDG: Move Next Digit</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925379021"/>
                  </a:ext>
                </a:extLst>
              </a:tr>
              <a:tr h="200025">
                <a:tc>
                  <a:txBody>
                    <a:bodyPr/>
                    <a:lstStyle/>
                    <a:p>
                      <a:pPr algn="l" fontAlgn="ctr"/>
                      <a:r>
                        <a:rPr lang="en-US" sz="1400" u="none" strike="noStrike">
                          <a:effectLst/>
                        </a:rPr>
                        <a:t>INCDG : Increment Digit</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75916604"/>
                  </a:ext>
                </a:extLst>
              </a:tr>
              <a:tr h="190500">
                <a:tc>
                  <a:txBody>
                    <a:bodyPr/>
                    <a:lstStyle/>
                    <a:p>
                      <a:pPr algn="l" fontAlgn="ctr"/>
                      <a:r>
                        <a:rPr lang="en-US" sz="1400" u="none" strike="noStrike" dirty="0">
                          <a:effectLst/>
                        </a:rPr>
                        <a:t>INCQDG : Increment </a:t>
                      </a:r>
                      <a:r>
                        <a:rPr lang="en-US" sz="1400" u="none" strike="noStrike" dirty="0" smtClean="0">
                          <a:effectLst/>
                        </a:rPr>
                        <a:t>Quickly Digit</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956489669"/>
                  </a:ext>
                </a:extLst>
              </a:tr>
              <a:tr h="190500">
                <a:tc>
                  <a:txBody>
                    <a:bodyPr/>
                    <a:lstStyle/>
                    <a:p>
                      <a:pPr algn="l" fontAlgn="ctr"/>
                      <a:r>
                        <a:rPr lang="en-US" sz="1400" u="none" strike="noStrike" dirty="0">
                          <a:effectLst/>
                        </a:rPr>
                        <a:t>DECDG : Decrement Digit</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42146042"/>
                  </a:ext>
                </a:extLst>
              </a:tr>
              <a:tr h="200025">
                <a:tc>
                  <a:txBody>
                    <a:bodyPr/>
                    <a:lstStyle/>
                    <a:p>
                      <a:pPr algn="l" fontAlgn="ctr"/>
                      <a:r>
                        <a:rPr lang="en-US" sz="1400" u="none" strike="noStrike" dirty="0">
                          <a:effectLst/>
                        </a:rPr>
                        <a:t>DECQDG : Decrement </a:t>
                      </a:r>
                      <a:r>
                        <a:rPr lang="en-US" sz="1400" u="none" strike="noStrike" dirty="0" smtClean="0">
                          <a:effectLst/>
                        </a:rPr>
                        <a:t>Quickly Digit</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14534639"/>
                  </a:ext>
                </a:extLst>
              </a:tr>
            </a:tbl>
          </a:graphicData>
        </a:graphic>
      </p:graphicFrame>
      <p:sp>
        <p:nvSpPr>
          <p:cNvPr id="4" name="Oval 3"/>
          <p:cNvSpPr/>
          <p:nvPr/>
        </p:nvSpPr>
        <p:spPr>
          <a:xfrm>
            <a:off x="5198305" y="4653000"/>
            <a:ext cx="1080000" cy="10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0: Clock</a:t>
            </a:r>
            <a:endParaRPr lang="en-US" dirty="0"/>
          </a:p>
        </p:txBody>
      </p:sp>
      <p:sp>
        <p:nvSpPr>
          <p:cNvPr id="87" name="Oval 86"/>
          <p:cNvSpPr/>
          <p:nvPr/>
        </p:nvSpPr>
        <p:spPr>
          <a:xfrm>
            <a:off x="9446305" y="4653000"/>
            <a:ext cx="1080000" cy="10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 Set Timer</a:t>
            </a:r>
            <a:endParaRPr lang="en-US" dirty="0"/>
          </a:p>
        </p:txBody>
      </p:sp>
      <p:sp>
        <p:nvSpPr>
          <p:cNvPr id="90" name="Oval 89"/>
          <p:cNvSpPr/>
          <p:nvPr/>
        </p:nvSpPr>
        <p:spPr>
          <a:xfrm>
            <a:off x="7322305" y="2852046"/>
            <a:ext cx="1080000" cy="10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Timer</a:t>
            </a:r>
            <a:endParaRPr lang="en-US" dirty="0"/>
          </a:p>
        </p:txBody>
      </p:sp>
      <p:cxnSp>
        <p:nvCxnSpPr>
          <p:cNvPr id="78" name="Curved Connector 77"/>
          <p:cNvCxnSpPr>
            <a:stCxn id="4" idx="7"/>
            <a:endCxn id="90" idx="4"/>
          </p:cNvCxnSpPr>
          <p:nvPr/>
        </p:nvCxnSpPr>
        <p:spPr>
          <a:xfrm rot="5400000" flipH="1" flipV="1">
            <a:off x="6551666" y="3500523"/>
            <a:ext cx="879116" cy="1742162"/>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5" name="Curved Connector 94"/>
          <p:cNvCxnSpPr>
            <a:stCxn id="90" idx="2"/>
            <a:endCxn id="4" idx="0"/>
          </p:cNvCxnSpPr>
          <p:nvPr/>
        </p:nvCxnSpPr>
        <p:spPr>
          <a:xfrm rot="10800000" flipV="1">
            <a:off x="5738305" y="3392046"/>
            <a:ext cx="1584000" cy="1260954"/>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6307608" y="4268319"/>
            <a:ext cx="1396536" cy="369332"/>
          </a:xfrm>
          <a:prstGeom prst="rect">
            <a:avLst/>
          </a:prstGeom>
          <a:noFill/>
        </p:spPr>
        <p:txBody>
          <a:bodyPr wrap="none" rtlCol="0">
            <a:spAutoFit/>
          </a:bodyPr>
          <a:lstStyle/>
          <a:p>
            <a:r>
              <a:rPr lang="en-US" dirty="0" smtClean="0"/>
              <a:t>Mode/CMTR</a:t>
            </a:r>
            <a:endParaRPr lang="en-US" dirty="0"/>
          </a:p>
        </p:txBody>
      </p:sp>
      <p:sp>
        <p:nvSpPr>
          <p:cNvPr id="99" name="TextBox 98"/>
          <p:cNvSpPr txBox="1"/>
          <p:nvPr/>
        </p:nvSpPr>
        <p:spPr>
          <a:xfrm>
            <a:off x="5655770" y="3166093"/>
            <a:ext cx="1266693" cy="369332"/>
          </a:xfrm>
          <a:prstGeom prst="rect">
            <a:avLst/>
          </a:prstGeom>
          <a:noFill/>
        </p:spPr>
        <p:txBody>
          <a:bodyPr wrap="none" rtlCol="0">
            <a:spAutoFit/>
          </a:bodyPr>
          <a:lstStyle/>
          <a:p>
            <a:r>
              <a:rPr lang="en-US" dirty="0" smtClean="0"/>
              <a:t>Mode/CMC</a:t>
            </a:r>
            <a:endParaRPr lang="en-US" dirty="0"/>
          </a:p>
        </p:txBody>
      </p:sp>
      <p:cxnSp>
        <p:nvCxnSpPr>
          <p:cNvPr id="102" name="Curved Connector 101"/>
          <p:cNvCxnSpPr>
            <a:stCxn id="90" idx="5"/>
            <a:endCxn id="87" idx="1"/>
          </p:cNvCxnSpPr>
          <p:nvPr/>
        </p:nvCxnSpPr>
        <p:spPr>
          <a:xfrm rot="16200000" flipH="1">
            <a:off x="8405666" y="3612361"/>
            <a:ext cx="1037278" cy="1360324"/>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3" name="Curved Connector 102"/>
          <p:cNvCxnSpPr>
            <a:stCxn id="4" idx="1"/>
            <a:endCxn id="4" idx="3"/>
          </p:cNvCxnSpPr>
          <p:nvPr/>
        </p:nvCxnSpPr>
        <p:spPr>
          <a:xfrm rot="16200000" flipH="1">
            <a:off x="4974629" y="5193000"/>
            <a:ext cx="763676" cy="12700"/>
          </a:xfrm>
          <a:prstGeom prst="curvedConnector5">
            <a:avLst>
              <a:gd name="adj1" fmla="val -29934"/>
              <a:gd name="adj2" fmla="val -6918268"/>
              <a:gd name="adj3" fmla="val 129934"/>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3504000" y="3641475"/>
            <a:ext cx="2016899" cy="1200329"/>
          </a:xfrm>
          <a:prstGeom prst="rect">
            <a:avLst/>
          </a:prstGeom>
          <a:noFill/>
        </p:spPr>
        <p:txBody>
          <a:bodyPr wrap="none" rtlCol="0">
            <a:spAutoFit/>
          </a:bodyPr>
          <a:lstStyle/>
          <a:p>
            <a:r>
              <a:rPr lang="en-US" dirty="0" smtClean="0"/>
              <a:t>Play, Long Play,</a:t>
            </a:r>
          </a:p>
          <a:p>
            <a:r>
              <a:rPr lang="en-US" dirty="0" smtClean="0"/>
              <a:t>Plus, Long Plus,</a:t>
            </a:r>
          </a:p>
          <a:p>
            <a:r>
              <a:rPr lang="en-US" dirty="0" smtClean="0"/>
              <a:t>Minus, Long Minus</a:t>
            </a:r>
          </a:p>
          <a:p>
            <a:r>
              <a:rPr lang="en-US" dirty="0" smtClean="0"/>
              <a:t>/ NOPE</a:t>
            </a:r>
            <a:endParaRPr lang="en-US" dirty="0"/>
          </a:p>
        </p:txBody>
      </p:sp>
      <p:sp>
        <p:nvSpPr>
          <p:cNvPr id="110" name="TextBox 109"/>
          <p:cNvSpPr txBox="1"/>
          <p:nvPr/>
        </p:nvSpPr>
        <p:spPr>
          <a:xfrm>
            <a:off x="7929332" y="4177316"/>
            <a:ext cx="2056973" cy="369332"/>
          </a:xfrm>
          <a:prstGeom prst="rect">
            <a:avLst/>
          </a:prstGeom>
          <a:noFill/>
        </p:spPr>
        <p:txBody>
          <a:bodyPr wrap="none" rtlCol="0">
            <a:spAutoFit/>
          </a:bodyPr>
          <a:lstStyle/>
          <a:p>
            <a:r>
              <a:rPr lang="en-US" dirty="0" smtClean="0"/>
              <a:t>Long Mode/CMSTR</a:t>
            </a:r>
            <a:endParaRPr lang="en-US" dirty="0"/>
          </a:p>
        </p:txBody>
      </p:sp>
      <p:cxnSp>
        <p:nvCxnSpPr>
          <p:cNvPr id="113" name="Curved Connector 112"/>
          <p:cNvCxnSpPr>
            <a:stCxn id="4" idx="6"/>
            <a:endCxn id="87" idx="2"/>
          </p:cNvCxnSpPr>
          <p:nvPr/>
        </p:nvCxnSpPr>
        <p:spPr>
          <a:xfrm>
            <a:off x="6278305" y="5193000"/>
            <a:ext cx="3168000" cy="12700"/>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6837897" y="4820901"/>
            <a:ext cx="2056973" cy="369332"/>
          </a:xfrm>
          <a:prstGeom prst="rect">
            <a:avLst/>
          </a:prstGeom>
          <a:noFill/>
        </p:spPr>
        <p:txBody>
          <a:bodyPr wrap="none" rtlCol="0">
            <a:spAutoFit/>
          </a:bodyPr>
          <a:lstStyle/>
          <a:p>
            <a:r>
              <a:rPr lang="en-US" dirty="0" smtClean="0"/>
              <a:t>Long Mode/CMSTR</a:t>
            </a:r>
            <a:endParaRPr lang="en-US" dirty="0"/>
          </a:p>
        </p:txBody>
      </p:sp>
      <p:cxnSp>
        <p:nvCxnSpPr>
          <p:cNvPr id="115" name="Curved Connector 114"/>
          <p:cNvCxnSpPr>
            <a:stCxn id="90" idx="7"/>
            <a:endCxn id="90" idx="1"/>
          </p:cNvCxnSpPr>
          <p:nvPr/>
        </p:nvCxnSpPr>
        <p:spPr>
          <a:xfrm rot="16200000" flipV="1">
            <a:off x="7862305" y="2628370"/>
            <a:ext cx="12700" cy="763676"/>
          </a:xfrm>
          <a:prstGeom prst="curvedConnector3">
            <a:avLst>
              <a:gd name="adj1" fmla="val 4136276"/>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7881839" y="2095486"/>
            <a:ext cx="2185214" cy="369332"/>
          </a:xfrm>
          <a:prstGeom prst="rect">
            <a:avLst/>
          </a:prstGeom>
          <a:noFill/>
        </p:spPr>
        <p:txBody>
          <a:bodyPr wrap="none" rtlCol="0">
            <a:spAutoFit/>
          </a:bodyPr>
          <a:lstStyle/>
          <a:p>
            <a:r>
              <a:rPr lang="en-US" dirty="0" smtClean="0"/>
              <a:t>Play, Long Play / SPR</a:t>
            </a:r>
          </a:p>
        </p:txBody>
      </p:sp>
      <p:sp>
        <p:nvSpPr>
          <p:cNvPr id="120" name="TextBox 119"/>
          <p:cNvSpPr txBox="1"/>
          <p:nvPr/>
        </p:nvSpPr>
        <p:spPr>
          <a:xfrm>
            <a:off x="7881839" y="2483668"/>
            <a:ext cx="4310161" cy="369332"/>
          </a:xfrm>
          <a:prstGeom prst="rect">
            <a:avLst/>
          </a:prstGeom>
          <a:noFill/>
        </p:spPr>
        <p:txBody>
          <a:bodyPr wrap="square" rtlCol="0">
            <a:spAutoFit/>
          </a:bodyPr>
          <a:lstStyle/>
          <a:p>
            <a:r>
              <a:rPr lang="en-US" dirty="0" smtClean="0"/>
              <a:t>Plus, Long Plus, Minus, Long Minus / NOPE</a:t>
            </a:r>
            <a:endParaRPr lang="en-US" dirty="0"/>
          </a:p>
        </p:txBody>
      </p:sp>
      <p:cxnSp>
        <p:nvCxnSpPr>
          <p:cNvPr id="121" name="Curved Connector 120"/>
          <p:cNvCxnSpPr>
            <a:stCxn id="87" idx="4"/>
            <a:endCxn id="87" idx="6"/>
          </p:cNvCxnSpPr>
          <p:nvPr/>
        </p:nvCxnSpPr>
        <p:spPr>
          <a:xfrm rot="5400000" flipH="1" flipV="1">
            <a:off x="9986305" y="5193000"/>
            <a:ext cx="540000" cy="540000"/>
          </a:xfrm>
          <a:prstGeom prst="curvedConnector4">
            <a:avLst>
              <a:gd name="adj1" fmla="val -42333"/>
              <a:gd name="adj2" fmla="val 14233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3" name="TextBox 122"/>
          <p:cNvSpPr txBox="1"/>
          <p:nvPr/>
        </p:nvSpPr>
        <p:spPr>
          <a:xfrm>
            <a:off x="10582936" y="4899511"/>
            <a:ext cx="1479892" cy="369332"/>
          </a:xfrm>
          <a:prstGeom prst="rect">
            <a:avLst/>
          </a:prstGeom>
          <a:noFill/>
        </p:spPr>
        <p:txBody>
          <a:bodyPr wrap="none" rtlCol="0">
            <a:spAutoFit/>
          </a:bodyPr>
          <a:lstStyle/>
          <a:p>
            <a:r>
              <a:rPr lang="en-US" dirty="0" smtClean="0"/>
              <a:t>Mode / NOPE</a:t>
            </a:r>
          </a:p>
        </p:txBody>
      </p:sp>
      <p:cxnSp>
        <p:nvCxnSpPr>
          <p:cNvPr id="124" name="Curved Connector 123"/>
          <p:cNvCxnSpPr>
            <a:stCxn id="87" idx="3"/>
            <a:endCxn id="4" idx="5"/>
          </p:cNvCxnSpPr>
          <p:nvPr/>
        </p:nvCxnSpPr>
        <p:spPr>
          <a:xfrm rot="5400000">
            <a:off x="7862305" y="3832676"/>
            <a:ext cx="12700" cy="3484324"/>
          </a:xfrm>
          <a:prstGeom prst="curvedConnector3">
            <a:avLst>
              <a:gd name="adj1" fmla="val 304537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7" name="TextBox 126"/>
          <p:cNvSpPr txBox="1"/>
          <p:nvPr/>
        </p:nvSpPr>
        <p:spPr>
          <a:xfrm>
            <a:off x="6837897" y="5891162"/>
            <a:ext cx="1859805" cy="369332"/>
          </a:xfrm>
          <a:prstGeom prst="rect">
            <a:avLst/>
          </a:prstGeom>
          <a:noFill/>
        </p:spPr>
        <p:txBody>
          <a:bodyPr wrap="none" rtlCol="0">
            <a:spAutoFit/>
          </a:bodyPr>
          <a:lstStyle/>
          <a:p>
            <a:r>
              <a:rPr lang="en-US" dirty="0" smtClean="0"/>
              <a:t>Long Mode/CSTR</a:t>
            </a:r>
            <a:endParaRPr lang="en-US" dirty="0"/>
          </a:p>
        </p:txBody>
      </p:sp>
      <p:cxnSp>
        <p:nvCxnSpPr>
          <p:cNvPr id="130" name="Curved Connector 129"/>
          <p:cNvCxnSpPr>
            <a:stCxn id="87" idx="0"/>
            <a:endCxn id="90" idx="6"/>
          </p:cNvCxnSpPr>
          <p:nvPr/>
        </p:nvCxnSpPr>
        <p:spPr>
          <a:xfrm rot="16200000" flipV="1">
            <a:off x="8563828" y="3230523"/>
            <a:ext cx="1260954" cy="1584000"/>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6" name="TextBox 135"/>
          <p:cNvSpPr txBox="1"/>
          <p:nvPr/>
        </p:nvSpPr>
        <p:spPr>
          <a:xfrm>
            <a:off x="10668857" y="5190325"/>
            <a:ext cx="1393971" cy="369332"/>
          </a:xfrm>
          <a:prstGeom prst="rect">
            <a:avLst/>
          </a:prstGeom>
          <a:noFill/>
        </p:spPr>
        <p:txBody>
          <a:bodyPr wrap="none" rtlCol="0">
            <a:spAutoFit/>
          </a:bodyPr>
          <a:lstStyle/>
          <a:p>
            <a:r>
              <a:rPr lang="en-US" dirty="0" smtClean="0"/>
              <a:t>Play / MNDG</a:t>
            </a:r>
          </a:p>
        </p:txBody>
      </p:sp>
      <p:sp>
        <p:nvSpPr>
          <p:cNvPr id="137" name="TextBox 136"/>
          <p:cNvSpPr txBox="1"/>
          <p:nvPr/>
        </p:nvSpPr>
        <p:spPr>
          <a:xfrm>
            <a:off x="8533485" y="3401785"/>
            <a:ext cx="1693092" cy="369332"/>
          </a:xfrm>
          <a:prstGeom prst="rect">
            <a:avLst/>
          </a:prstGeom>
          <a:noFill/>
        </p:spPr>
        <p:txBody>
          <a:bodyPr wrap="none" rtlCol="0">
            <a:spAutoFit/>
          </a:bodyPr>
          <a:lstStyle/>
          <a:p>
            <a:r>
              <a:rPr lang="en-US" dirty="0" smtClean="0"/>
              <a:t>Long Play/VSTR</a:t>
            </a:r>
            <a:endParaRPr lang="en-US" dirty="0"/>
          </a:p>
        </p:txBody>
      </p:sp>
      <p:sp>
        <p:nvSpPr>
          <p:cNvPr id="138" name="TextBox 137"/>
          <p:cNvSpPr txBox="1"/>
          <p:nvPr/>
        </p:nvSpPr>
        <p:spPr>
          <a:xfrm>
            <a:off x="10676871" y="5481139"/>
            <a:ext cx="1385957" cy="369332"/>
          </a:xfrm>
          <a:prstGeom prst="rect">
            <a:avLst/>
          </a:prstGeom>
          <a:noFill/>
        </p:spPr>
        <p:txBody>
          <a:bodyPr wrap="none" rtlCol="0">
            <a:spAutoFit/>
          </a:bodyPr>
          <a:lstStyle/>
          <a:p>
            <a:r>
              <a:rPr lang="en-US" dirty="0" smtClean="0"/>
              <a:t>Plus / INCDG</a:t>
            </a:r>
          </a:p>
        </p:txBody>
      </p:sp>
      <p:sp>
        <p:nvSpPr>
          <p:cNvPr id="139" name="TextBox 138"/>
          <p:cNvSpPr txBox="1"/>
          <p:nvPr/>
        </p:nvSpPr>
        <p:spPr>
          <a:xfrm>
            <a:off x="9974756" y="5771953"/>
            <a:ext cx="2088072" cy="369332"/>
          </a:xfrm>
          <a:prstGeom prst="rect">
            <a:avLst/>
          </a:prstGeom>
          <a:noFill/>
        </p:spPr>
        <p:txBody>
          <a:bodyPr wrap="none" rtlCol="0">
            <a:spAutoFit/>
          </a:bodyPr>
          <a:lstStyle/>
          <a:p>
            <a:r>
              <a:rPr lang="en-US" dirty="0" smtClean="0"/>
              <a:t>Long Plus / INCQDG</a:t>
            </a:r>
          </a:p>
        </p:txBody>
      </p:sp>
      <p:sp>
        <p:nvSpPr>
          <p:cNvPr id="140" name="TextBox 139"/>
          <p:cNvSpPr txBox="1"/>
          <p:nvPr/>
        </p:nvSpPr>
        <p:spPr>
          <a:xfrm>
            <a:off x="10436421" y="6062767"/>
            <a:ext cx="1626407" cy="369332"/>
          </a:xfrm>
          <a:prstGeom prst="rect">
            <a:avLst/>
          </a:prstGeom>
          <a:noFill/>
        </p:spPr>
        <p:txBody>
          <a:bodyPr wrap="none" rtlCol="0">
            <a:spAutoFit/>
          </a:bodyPr>
          <a:lstStyle/>
          <a:p>
            <a:r>
              <a:rPr lang="en-US" dirty="0" smtClean="0"/>
              <a:t>Minus / DECDG</a:t>
            </a:r>
          </a:p>
        </p:txBody>
      </p:sp>
      <p:sp>
        <p:nvSpPr>
          <p:cNvPr id="141" name="TextBox 140"/>
          <p:cNvSpPr txBox="1"/>
          <p:nvPr/>
        </p:nvSpPr>
        <p:spPr>
          <a:xfrm>
            <a:off x="9734305" y="6353582"/>
            <a:ext cx="2328523" cy="369332"/>
          </a:xfrm>
          <a:prstGeom prst="rect">
            <a:avLst/>
          </a:prstGeom>
          <a:noFill/>
        </p:spPr>
        <p:txBody>
          <a:bodyPr wrap="none" rtlCol="0">
            <a:spAutoFit/>
          </a:bodyPr>
          <a:lstStyle/>
          <a:p>
            <a:r>
              <a:rPr lang="en-US" dirty="0" smtClean="0"/>
              <a:t>Long Minus / DECQDG</a:t>
            </a:r>
          </a:p>
        </p:txBody>
      </p:sp>
    </p:spTree>
    <p:extLst>
      <p:ext uri="{BB962C8B-B14F-4D97-AF65-F5344CB8AC3E}">
        <p14:creationId xmlns:p14="http://schemas.microsoft.com/office/powerpoint/2010/main" val="22537499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9144000" cy="667800"/>
          </a:xfrm>
        </p:spPr>
        <p:txBody>
          <a:bodyPr/>
          <a:lstStyle/>
          <a:p>
            <a:r>
              <a:rPr lang="en-US" dirty="0" smtClean="0"/>
              <a:t>Pool Clock : Icons</a:t>
            </a:r>
            <a:endParaRPr lang="en-US" dirty="0"/>
          </a:p>
        </p:txBody>
      </p:sp>
      <p:grpSp>
        <p:nvGrpSpPr>
          <p:cNvPr id="55" name="Group 54"/>
          <p:cNvGrpSpPr/>
          <p:nvPr/>
        </p:nvGrpSpPr>
        <p:grpSpPr>
          <a:xfrm>
            <a:off x="1488000" y="2133000"/>
            <a:ext cx="3312000" cy="3024000"/>
            <a:chOff x="696000" y="2133000"/>
            <a:chExt cx="3312000" cy="3024000"/>
          </a:xfrm>
        </p:grpSpPr>
        <p:sp>
          <p:nvSpPr>
            <p:cNvPr id="57" name="Rectangle 56"/>
            <p:cNvSpPr/>
            <p:nvPr/>
          </p:nvSpPr>
          <p:spPr>
            <a:xfrm>
              <a:off x="696000" y="2133000"/>
              <a:ext cx="3312000" cy="30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2" descr="C:\Users\ygd\AppData\Local\Temp\SNAGHTMLbcf629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0425" y="2501999"/>
              <a:ext cx="2343150" cy="22860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 name="Group 59"/>
          <p:cNvGrpSpPr/>
          <p:nvPr/>
        </p:nvGrpSpPr>
        <p:grpSpPr>
          <a:xfrm>
            <a:off x="7536000" y="2133000"/>
            <a:ext cx="3312000" cy="3024000"/>
            <a:chOff x="6744000" y="2133000"/>
            <a:chExt cx="3312000" cy="3024000"/>
          </a:xfrm>
        </p:grpSpPr>
        <p:sp>
          <p:nvSpPr>
            <p:cNvPr id="61" name="Rectangle 60"/>
            <p:cNvSpPr/>
            <p:nvPr/>
          </p:nvSpPr>
          <p:spPr>
            <a:xfrm>
              <a:off x="6744000" y="2133000"/>
              <a:ext cx="3312000" cy="30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4" descr="C:\Users\ygd\AppData\Local\Temp\SNAGHTMLbd0291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1250" y="2216250"/>
              <a:ext cx="2857500" cy="2857500"/>
            </a:xfrm>
            <a:prstGeom prst="rect">
              <a:avLst/>
            </a:prstGeom>
            <a:noFill/>
            <a:extLst>
              <a:ext uri="{909E8E84-426E-40DD-AFC4-6F175D3DCCD1}">
                <a14:hiddenFill xmlns:a14="http://schemas.microsoft.com/office/drawing/2010/main">
                  <a:solidFill>
                    <a:srgbClr val="FFFFFF"/>
                  </a:solidFill>
                </a14:hiddenFill>
              </a:ext>
            </a:extLst>
          </p:spPr>
        </p:pic>
      </p:grpSp>
      <p:sp>
        <p:nvSpPr>
          <p:cNvPr id="64" name="TextBox 63"/>
          <p:cNvSpPr txBox="1"/>
          <p:nvPr/>
        </p:nvSpPr>
        <p:spPr>
          <a:xfrm>
            <a:off x="1972425" y="5341333"/>
            <a:ext cx="2472921" cy="369332"/>
          </a:xfrm>
          <a:prstGeom prst="rect">
            <a:avLst/>
          </a:prstGeom>
          <a:noFill/>
        </p:spPr>
        <p:txBody>
          <a:bodyPr wrap="none" rtlCol="0">
            <a:spAutoFit/>
          </a:bodyPr>
          <a:lstStyle/>
          <a:p>
            <a:r>
              <a:rPr lang="en-US" dirty="0" smtClean="0"/>
              <a:t>Indoor Air Temperature</a:t>
            </a:r>
            <a:endParaRPr lang="en-US" dirty="0"/>
          </a:p>
        </p:txBody>
      </p:sp>
      <p:sp>
        <p:nvSpPr>
          <p:cNvPr id="65" name="TextBox 64"/>
          <p:cNvSpPr txBox="1"/>
          <p:nvPr/>
        </p:nvSpPr>
        <p:spPr>
          <a:xfrm>
            <a:off x="7901165" y="5341333"/>
            <a:ext cx="2581669" cy="369332"/>
          </a:xfrm>
          <a:prstGeom prst="rect">
            <a:avLst/>
          </a:prstGeom>
          <a:noFill/>
        </p:spPr>
        <p:txBody>
          <a:bodyPr wrap="none" rtlCol="0">
            <a:spAutoFit/>
          </a:bodyPr>
          <a:lstStyle/>
          <a:p>
            <a:r>
              <a:rPr lang="en-US" dirty="0" smtClean="0"/>
              <a:t>Pool Water Temperature</a:t>
            </a:r>
            <a:endParaRPr lang="en-US" dirty="0"/>
          </a:p>
        </p:txBody>
      </p:sp>
    </p:spTree>
    <p:extLst>
      <p:ext uri="{BB962C8B-B14F-4D97-AF65-F5344CB8AC3E}">
        <p14:creationId xmlns:p14="http://schemas.microsoft.com/office/powerpoint/2010/main" val="30406034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a:t>Pool Clock </a:t>
            </a:r>
            <a:r>
              <a:rPr lang="en-US" dirty="0" smtClean="0"/>
              <a:t>: Command State Machine</a:t>
            </a:r>
            <a:endParaRPr lang="en-US" dirty="0"/>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sp>
        <p:nvSpPr>
          <p:cNvPr id="5" name="Rectangle 4"/>
          <p:cNvSpPr/>
          <p:nvPr/>
        </p:nvSpPr>
        <p:spPr>
          <a:xfrm>
            <a:off x="5015999" y="2921759"/>
            <a:ext cx="1368000"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TIMER</a:t>
            </a:r>
            <a:endParaRPr lang="en-US" b="1" dirty="0"/>
          </a:p>
        </p:txBody>
      </p:sp>
      <p:sp>
        <p:nvSpPr>
          <p:cNvPr id="6" name="Rectangle 5"/>
          <p:cNvSpPr/>
          <p:nvPr/>
        </p:nvSpPr>
        <p:spPr>
          <a:xfrm>
            <a:off x="1416000" y="2921759"/>
            <a:ext cx="1368000"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CLOCK</a:t>
            </a:r>
            <a:endParaRPr lang="en-US" b="1" dirty="0"/>
          </a:p>
        </p:txBody>
      </p:sp>
      <p:grpSp>
        <p:nvGrpSpPr>
          <p:cNvPr id="7" name="Group 6"/>
          <p:cNvGrpSpPr/>
          <p:nvPr/>
        </p:nvGrpSpPr>
        <p:grpSpPr>
          <a:xfrm>
            <a:off x="480000" y="2921759"/>
            <a:ext cx="288000" cy="288000"/>
            <a:chOff x="2046000" y="2194045"/>
            <a:chExt cx="288000" cy="288000"/>
          </a:xfrm>
        </p:grpSpPr>
        <p:sp>
          <p:nvSpPr>
            <p:cNvPr id="8" name="Oval 7"/>
            <p:cNvSpPr/>
            <p:nvPr/>
          </p:nvSpPr>
          <p:spPr>
            <a:xfrm>
              <a:off x="2046000" y="2194045"/>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100000" y="2248045"/>
              <a:ext cx="180000" cy="18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Arrow Connector 9"/>
          <p:cNvCxnSpPr>
            <a:stCxn id="8" idx="6"/>
            <a:endCxn id="6" idx="1"/>
          </p:cNvCxnSpPr>
          <p:nvPr/>
        </p:nvCxnSpPr>
        <p:spPr>
          <a:xfrm>
            <a:off x="768000" y="3065759"/>
            <a:ext cx="648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73" idx="0"/>
            <a:endCxn id="6" idx="0"/>
          </p:cNvCxnSpPr>
          <p:nvPr/>
        </p:nvCxnSpPr>
        <p:spPr>
          <a:xfrm rot="16200000" flipV="1">
            <a:off x="3617778" y="1403981"/>
            <a:ext cx="12700" cy="3035555"/>
          </a:xfrm>
          <a:prstGeom prst="curvedConnector3">
            <a:avLst>
              <a:gd name="adj1" fmla="val 5777126"/>
            </a:avLst>
          </a:prstGeom>
          <a:ln w="28575">
            <a:headEnd type="stealth"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519232" y="3301068"/>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t>
            </a:r>
          </a:p>
        </p:txBody>
      </p:sp>
      <p:sp>
        <p:nvSpPr>
          <p:cNvPr id="14" name="Rectangle 13"/>
          <p:cNvSpPr/>
          <p:nvPr/>
        </p:nvSpPr>
        <p:spPr>
          <a:xfrm>
            <a:off x="3519232" y="1738411"/>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t>
            </a:r>
          </a:p>
        </p:txBody>
      </p:sp>
      <p:sp>
        <p:nvSpPr>
          <p:cNvPr id="15" name="Rectangle 14"/>
          <p:cNvSpPr/>
          <p:nvPr/>
        </p:nvSpPr>
        <p:spPr>
          <a:xfrm>
            <a:off x="1266578" y="5445921"/>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&gt;</a:t>
            </a:r>
            <a:endParaRPr lang="en-US" b="1" dirty="0"/>
          </a:p>
        </p:txBody>
      </p:sp>
      <p:sp>
        <p:nvSpPr>
          <p:cNvPr id="16" name="Rectangle 15"/>
          <p:cNvSpPr/>
          <p:nvPr/>
        </p:nvSpPr>
        <p:spPr>
          <a:xfrm>
            <a:off x="1263630" y="5877921"/>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17" name="Rectangle 16"/>
          <p:cNvSpPr/>
          <p:nvPr/>
        </p:nvSpPr>
        <p:spPr>
          <a:xfrm>
            <a:off x="1266175" y="6309921"/>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a:t>
            </a:r>
            <a:endParaRPr lang="en-US" b="1" dirty="0"/>
          </a:p>
        </p:txBody>
      </p:sp>
      <p:grpSp>
        <p:nvGrpSpPr>
          <p:cNvPr id="18" name="Group 17"/>
          <p:cNvGrpSpPr/>
          <p:nvPr/>
        </p:nvGrpSpPr>
        <p:grpSpPr>
          <a:xfrm>
            <a:off x="9048000" y="2937731"/>
            <a:ext cx="1368000" cy="293223"/>
            <a:chOff x="8628700" y="2361492"/>
            <a:chExt cx="1368000" cy="293223"/>
          </a:xfrm>
        </p:grpSpPr>
        <p:sp>
          <p:nvSpPr>
            <p:cNvPr id="19" name="Oval 18"/>
            <p:cNvSpPr/>
            <p:nvPr/>
          </p:nvSpPr>
          <p:spPr>
            <a:xfrm>
              <a:off x="9634816" y="2371986"/>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9823291" y="2371986"/>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8631632" y="2366715"/>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8628941" y="2498680"/>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963125" y="2489520"/>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9553289" y="2485469"/>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8628700" y="2361492"/>
              <a:ext cx="1368000"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SET_TIMER</a:t>
              </a:r>
              <a:endParaRPr lang="en-US" b="1" dirty="0"/>
            </a:p>
          </p:txBody>
        </p:sp>
      </p:grpSp>
      <p:sp>
        <p:nvSpPr>
          <p:cNvPr id="27" name="Rectangle 26"/>
          <p:cNvSpPr/>
          <p:nvPr/>
        </p:nvSpPr>
        <p:spPr>
          <a:xfrm>
            <a:off x="7058743" y="1793039"/>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t>
            </a:r>
          </a:p>
        </p:txBody>
      </p:sp>
      <p:sp>
        <p:nvSpPr>
          <p:cNvPr id="28" name="Rectangle 27"/>
          <p:cNvSpPr/>
          <p:nvPr/>
        </p:nvSpPr>
        <p:spPr>
          <a:xfrm>
            <a:off x="11060517" y="3589068"/>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&gt;</a:t>
            </a:r>
            <a:endParaRPr lang="en-US" b="1" dirty="0"/>
          </a:p>
        </p:txBody>
      </p:sp>
      <p:cxnSp>
        <p:nvCxnSpPr>
          <p:cNvPr id="29" name="Curved Connector 28"/>
          <p:cNvCxnSpPr>
            <a:stCxn id="25" idx="3"/>
            <a:endCxn id="60" idx="5"/>
          </p:cNvCxnSpPr>
          <p:nvPr/>
        </p:nvCxnSpPr>
        <p:spPr>
          <a:xfrm>
            <a:off x="10416000" y="3081731"/>
            <a:ext cx="235124" cy="1022607"/>
          </a:xfrm>
          <a:prstGeom prst="curvedConnector3">
            <a:avLst>
              <a:gd name="adj1" fmla="val 50000"/>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p:cNvCxnSpPr>
            <a:stCxn id="60" idx="2"/>
            <a:endCxn id="25" idx="3"/>
          </p:cNvCxnSpPr>
          <p:nvPr/>
        </p:nvCxnSpPr>
        <p:spPr>
          <a:xfrm flipH="1" flipV="1">
            <a:off x="10416000" y="3081731"/>
            <a:ext cx="1373838" cy="1022607"/>
          </a:xfrm>
          <a:prstGeom prst="curvedConnector3">
            <a:avLst>
              <a:gd name="adj1" fmla="val -21542"/>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p:cNvCxnSpPr>
            <a:stCxn id="23" idx="4"/>
            <a:endCxn id="62" idx="5"/>
          </p:cNvCxnSpPr>
          <p:nvPr/>
        </p:nvCxnSpPr>
        <p:spPr>
          <a:xfrm rot="5400000">
            <a:off x="7194570" y="4007745"/>
            <a:ext cx="3045807" cy="1473905"/>
          </a:xfrm>
          <a:prstGeom prst="curvedConnector4">
            <a:avLst>
              <a:gd name="adj1" fmla="val 48138"/>
              <a:gd name="adj2" fmla="val 115510"/>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8091616" y="5728823"/>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cxnSp>
        <p:nvCxnSpPr>
          <p:cNvPr id="33" name="Curved Connector 32"/>
          <p:cNvCxnSpPr>
            <a:stCxn id="62" idx="2"/>
            <a:endCxn id="23" idx="5"/>
          </p:cNvCxnSpPr>
          <p:nvPr/>
        </p:nvCxnSpPr>
        <p:spPr>
          <a:xfrm flipV="1">
            <a:off x="9124645" y="3198943"/>
            <a:ext cx="380692" cy="3068658"/>
          </a:xfrm>
          <a:prstGeom prst="curvedConnector2">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p:cNvCxnSpPr>
            <a:stCxn id="24" idx="4"/>
            <a:endCxn id="61" idx="5"/>
          </p:cNvCxnSpPr>
          <p:nvPr/>
        </p:nvCxnSpPr>
        <p:spPr>
          <a:xfrm rot="16200000" flipH="1">
            <a:off x="8601411" y="4660920"/>
            <a:ext cx="3049858" cy="163503"/>
          </a:xfrm>
          <a:prstGeom prst="curvedConnector2">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10318285" y="5723332"/>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a:t>
            </a:r>
            <a:endParaRPr lang="en-US" b="1" dirty="0"/>
          </a:p>
        </p:txBody>
      </p:sp>
      <p:cxnSp>
        <p:nvCxnSpPr>
          <p:cNvPr id="36" name="Curved Connector 35"/>
          <p:cNvCxnSpPr>
            <a:stCxn id="61" idx="2"/>
            <a:endCxn id="24" idx="5"/>
          </p:cNvCxnSpPr>
          <p:nvPr/>
        </p:nvCxnSpPr>
        <p:spPr>
          <a:xfrm flipH="1" flipV="1">
            <a:off x="10095501" y="3194892"/>
            <a:ext cx="1256716" cy="3072709"/>
          </a:xfrm>
          <a:prstGeom prst="curvedConnector4">
            <a:avLst>
              <a:gd name="adj1" fmla="val -18190"/>
              <a:gd name="adj2" fmla="val 51473"/>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8796240" y="5732802"/>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a:t>
            </a:r>
            <a:endParaRPr lang="en-US" b="1" dirty="0"/>
          </a:p>
        </p:txBody>
      </p:sp>
      <p:sp>
        <p:nvSpPr>
          <p:cNvPr id="38" name="Rectangle 37"/>
          <p:cNvSpPr/>
          <p:nvPr/>
        </p:nvSpPr>
        <p:spPr>
          <a:xfrm>
            <a:off x="10962041" y="5723332"/>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cxnSp>
        <p:nvCxnSpPr>
          <p:cNvPr id="39" name="Curved Connector 38"/>
          <p:cNvCxnSpPr>
            <a:stCxn id="21" idx="0"/>
            <a:endCxn id="5" idx="0"/>
          </p:cNvCxnSpPr>
          <p:nvPr/>
        </p:nvCxnSpPr>
        <p:spPr>
          <a:xfrm rot="16200000" flipV="1">
            <a:off x="7400869" y="1220890"/>
            <a:ext cx="21195" cy="3422933"/>
          </a:xfrm>
          <a:prstGeom prst="curvedConnector3">
            <a:avLst>
              <a:gd name="adj1" fmla="val 3313881"/>
            </a:avLst>
          </a:prstGeom>
          <a:ln w="28575">
            <a:headEnd type="stealth"/>
            <a:tailEnd type="non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7127475" y="3269713"/>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&gt;</a:t>
            </a:r>
          </a:p>
        </p:txBody>
      </p:sp>
      <p:cxnSp>
        <p:nvCxnSpPr>
          <p:cNvPr id="42" name="Curved Connector 41"/>
          <p:cNvCxnSpPr>
            <a:stCxn id="22" idx="4"/>
            <a:endCxn id="101" idx="4"/>
          </p:cNvCxnSpPr>
          <p:nvPr/>
        </p:nvCxnSpPr>
        <p:spPr>
          <a:xfrm rot="5400000" flipH="1">
            <a:off x="5378873" y="-510414"/>
            <a:ext cx="34746" cy="7447991"/>
          </a:xfrm>
          <a:prstGeom prst="curvedConnector3">
            <a:avLst>
              <a:gd name="adj1" fmla="val -341752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1263243" y="4949862"/>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t>
            </a:r>
          </a:p>
        </p:txBody>
      </p:sp>
      <p:sp>
        <p:nvSpPr>
          <p:cNvPr id="44" name="Rectangle 43"/>
          <p:cNvSpPr/>
          <p:nvPr/>
        </p:nvSpPr>
        <p:spPr>
          <a:xfrm>
            <a:off x="2080614" y="5445921"/>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&gt;</a:t>
            </a:r>
          </a:p>
        </p:txBody>
      </p:sp>
      <p:sp>
        <p:nvSpPr>
          <p:cNvPr id="45" name="Rectangle 44"/>
          <p:cNvSpPr/>
          <p:nvPr/>
        </p:nvSpPr>
        <p:spPr>
          <a:xfrm>
            <a:off x="2077666" y="5877921"/>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46" name="Rectangle 45"/>
          <p:cNvSpPr/>
          <p:nvPr/>
        </p:nvSpPr>
        <p:spPr>
          <a:xfrm>
            <a:off x="2080211" y="6309921"/>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47" name="Rectangle 46"/>
          <p:cNvSpPr/>
          <p:nvPr/>
        </p:nvSpPr>
        <p:spPr>
          <a:xfrm>
            <a:off x="2077279" y="4949862"/>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t>
            </a:r>
          </a:p>
        </p:txBody>
      </p:sp>
      <p:sp>
        <p:nvSpPr>
          <p:cNvPr id="48" name="TextBox 47"/>
          <p:cNvSpPr txBox="1"/>
          <p:nvPr/>
        </p:nvSpPr>
        <p:spPr>
          <a:xfrm>
            <a:off x="56160" y="4287252"/>
            <a:ext cx="1016509" cy="369332"/>
          </a:xfrm>
          <a:prstGeom prst="rect">
            <a:avLst/>
          </a:prstGeom>
          <a:noFill/>
        </p:spPr>
        <p:txBody>
          <a:bodyPr wrap="square" rtlCol="0">
            <a:spAutoFit/>
          </a:bodyPr>
          <a:lstStyle/>
          <a:p>
            <a:pPr algn="ctr"/>
            <a:r>
              <a:rPr lang="en-US" dirty="0" smtClean="0"/>
              <a:t>Buttons</a:t>
            </a:r>
            <a:endParaRPr lang="en-US" dirty="0"/>
          </a:p>
        </p:txBody>
      </p:sp>
      <p:sp>
        <p:nvSpPr>
          <p:cNvPr id="49" name="TextBox 48"/>
          <p:cNvSpPr txBox="1"/>
          <p:nvPr/>
        </p:nvSpPr>
        <p:spPr>
          <a:xfrm>
            <a:off x="1033178" y="4204813"/>
            <a:ext cx="828764" cy="646331"/>
          </a:xfrm>
          <a:prstGeom prst="rect">
            <a:avLst/>
          </a:prstGeom>
          <a:noFill/>
        </p:spPr>
        <p:txBody>
          <a:bodyPr wrap="square" rtlCol="0">
            <a:spAutoFit/>
          </a:bodyPr>
          <a:lstStyle/>
          <a:p>
            <a:pPr algn="ctr"/>
            <a:r>
              <a:rPr lang="en-US" dirty="0" smtClean="0"/>
              <a:t>Short Press</a:t>
            </a:r>
            <a:endParaRPr lang="en-US" dirty="0"/>
          </a:p>
        </p:txBody>
      </p:sp>
      <p:sp>
        <p:nvSpPr>
          <p:cNvPr id="51" name="TextBox 50"/>
          <p:cNvSpPr txBox="1"/>
          <p:nvPr/>
        </p:nvSpPr>
        <p:spPr>
          <a:xfrm>
            <a:off x="1842596" y="4204813"/>
            <a:ext cx="828764" cy="646331"/>
          </a:xfrm>
          <a:prstGeom prst="rect">
            <a:avLst/>
          </a:prstGeom>
          <a:noFill/>
        </p:spPr>
        <p:txBody>
          <a:bodyPr wrap="square" rtlCol="0">
            <a:spAutoFit/>
          </a:bodyPr>
          <a:lstStyle/>
          <a:p>
            <a:pPr algn="ctr"/>
            <a:r>
              <a:rPr lang="en-US" dirty="0" smtClean="0"/>
              <a:t>Long Press</a:t>
            </a:r>
            <a:endParaRPr lang="en-US" dirty="0"/>
          </a:p>
        </p:txBody>
      </p:sp>
      <p:sp>
        <p:nvSpPr>
          <p:cNvPr id="52" name="TextBox 51"/>
          <p:cNvSpPr txBox="1"/>
          <p:nvPr/>
        </p:nvSpPr>
        <p:spPr>
          <a:xfrm>
            <a:off x="56160" y="4909196"/>
            <a:ext cx="1016509" cy="400110"/>
          </a:xfrm>
          <a:prstGeom prst="rect">
            <a:avLst/>
          </a:prstGeom>
          <a:noFill/>
        </p:spPr>
        <p:txBody>
          <a:bodyPr wrap="square" rtlCol="0">
            <a:spAutoFit/>
          </a:bodyPr>
          <a:lstStyle/>
          <a:p>
            <a:pPr algn="ctr"/>
            <a:r>
              <a:rPr lang="en-US" sz="2000" b="1" dirty="0" smtClean="0"/>
              <a:t>Mode</a:t>
            </a:r>
            <a:endParaRPr lang="en-US" sz="2000" b="1" dirty="0"/>
          </a:p>
        </p:txBody>
      </p:sp>
      <p:sp>
        <p:nvSpPr>
          <p:cNvPr id="53" name="TextBox 52"/>
          <p:cNvSpPr txBox="1"/>
          <p:nvPr/>
        </p:nvSpPr>
        <p:spPr>
          <a:xfrm>
            <a:off x="56160" y="5405255"/>
            <a:ext cx="1016509" cy="400110"/>
          </a:xfrm>
          <a:prstGeom prst="rect">
            <a:avLst/>
          </a:prstGeom>
          <a:noFill/>
        </p:spPr>
        <p:txBody>
          <a:bodyPr wrap="square" rtlCol="0">
            <a:spAutoFit/>
          </a:bodyPr>
          <a:lstStyle/>
          <a:p>
            <a:pPr algn="ctr"/>
            <a:r>
              <a:rPr lang="en-US" sz="2000" b="1" dirty="0" smtClean="0"/>
              <a:t>&gt; / ||</a:t>
            </a:r>
            <a:endParaRPr lang="en-US" sz="2000" b="1" dirty="0"/>
          </a:p>
        </p:txBody>
      </p:sp>
      <p:sp>
        <p:nvSpPr>
          <p:cNvPr id="54" name="TextBox 53"/>
          <p:cNvSpPr txBox="1"/>
          <p:nvPr/>
        </p:nvSpPr>
        <p:spPr>
          <a:xfrm>
            <a:off x="56160" y="5837255"/>
            <a:ext cx="1016509" cy="400110"/>
          </a:xfrm>
          <a:prstGeom prst="rect">
            <a:avLst/>
          </a:prstGeom>
          <a:noFill/>
        </p:spPr>
        <p:txBody>
          <a:bodyPr wrap="square" rtlCol="0">
            <a:spAutoFit/>
          </a:bodyPr>
          <a:lstStyle/>
          <a:p>
            <a:pPr algn="ctr"/>
            <a:r>
              <a:rPr lang="en-US" sz="2000" b="1" dirty="0" smtClean="0"/>
              <a:t>+</a:t>
            </a:r>
            <a:endParaRPr lang="en-US" sz="2000" b="1" dirty="0"/>
          </a:p>
        </p:txBody>
      </p:sp>
      <p:sp>
        <p:nvSpPr>
          <p:cNvPr id="55" name="TextBox 54"/>
          <p:cNvSpPr txBox="1"/>
          <p:nvPr/>
        </p:nvSpPr>
        <p:spPr>
          <a:xfrm>
            <a:off x="56160" y="6269255"/>
            <a:ext cx="1016509" cy="400110"/>
          </a:xfrm>
          <a:prstGeom prst="rect">
            <a:avLst/>
          </a:prstGeom>
          <a:noFill/>
        </p:spPr>
        <p:txBody>
          <a:bodyPr wrap="square" rtlCol="0">
            <a:spAutoFit/>
          </a:bodyPr>
          <a:lstStyle/>
          <a:p>
            <a:pPr algn="ctr"/>
            <a:r>
              <a:rPr lang="en-US" sz="2000" b="1" dirty="0"/>
              <a:t>-</a:t>
            </a:r>
          </a:p>
        </p:txBody>
      </p:sp>
      <p:sp>
        <p:nvSpPr>
          <p:cNvPr id="56" name="Rectangle 55"/>
          <p:cNvSpPr/>
          <p:nvPr/>
        </p:nvSpPr>
        <p:spPr>
          <a:xfrm>
            <a:off x="5571712" y="926849"/>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t>
            </a:r>
          </a:p>
        </p:txBody>
      </p:sp>
      <p:sp>
        <p:nvSpPr>
          <p:cNvPr id="57" name="Oval 56"/>
          <p:cNvSpPr/>
          <p:nvPr/>
        </p:nvSpPr>
        <p:spPr>
          <a:xfrm>
            <a:off x="1428700" y="2928109"/>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1617175" y="2928109"/>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5561215" y="3894920"/>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t>
            </a:r>
          </a:p>
        </p:txBody>
      </p:sp>
      <p:sp>
        <p:nvSpPr>
          <p:cNvPr id="60" name="Parallelogram 59"/>
          <p:cNvSpPr/>
          <p:nvPr/>
        </p:nvSpPr>
        <p:spPr>
          <a:xfrm>
            <a:off x="10583769" y="3990938"/>
            <a:ext cx="1273424" cy="226799"/>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NEXT DIGIT</a:t>
            </a:r>
          </a:p>
        </p:txBody>
      </p:sp>
      <p:sp>
        <p:nvSpPr>
          <p:cNvPr id="61" name="Parallelogram 60"/>
          <p:cNvSpPr/>
          <p:nvPr/>
        </p:nvSpPr>
        <p:spPr>
          <a:xfrm>
            <a:off x="10140737" y="6154201"/>
            <a:ext cx="1278835" cy="226799"/>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DIGIT -</a:t>
            </a:r>
          </a:p>
        </p:txBody>
      </p:sp>
      <p:sp>
        <p:nvSpPr>
          <p:cNvPr id="62" name="Parallelogram 61"/>
          <p:cNvSpPr/>
          <p:nvPr/>
        </p:nvSpPr>
        <p:spPr>
          <a:xfrm>
            <a:off x="7913165" y="6154201"/>
            <a:ext cx="1278835" cy="226799"/>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DIGIT +</a:t>
            </a:r>
          </a:p>
        </p:txBody>
      </p:sp>
      <p:sp>
        <p:nvSpPr>
          <p:cNvPr id="63" name="TextBox 62"/>
          <p:cNvSpPr txBox="1"/>
          <p:nvPr/>
        </p:nvSpPr>
        <p:spPr>
          <a:xfrm>
            <a:off x="2782081" y="5316529"/>
            <a:ext cx="1016509" cy="369332"/>
          </a:xfrm>
          <a:prstGeom prst="rect">
            <a:avLst/>
          </a:prstGeom>
          <a:noFill/>
        </p:spPr>
        <p:txBody>
          <a:bodyPr wrap="square" rtlCol="0">
            <a:spAutoFit/>
          </a:bodyPr>
          <a:lstStyle/>
          <a:p>
            <a:pPr algn="ctr"/>
            <a:r>
              <a:rPr lang="en-US" dirty="0" smtClean="0"/>
              <a:t>States</a:t>
            </a:r>
            <a:endParaRPr lang="en-US" dirty="0"/>
          </a:p>
        </p:txBody>
      </p:sp>
      <p:sp>
        <p:nvSpPr>
          <p:cNvPr id="64" name="Rectangle 63"/>
          <p:cNvSpPr/>
          <p:nvPr/>
        </p:nvSpPr>
        <p:spPr>
          <a:xfrm>
            <a:off x="3796714" y="5351141"/>
            <a:ext cx="690350"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5" name="TextBox 64"/>
          <p:cNvSpPr txBox="1"/>
          <p:nvPr/>
        </p:nvSpPr>
        <p:spPr>
          <a:xfrm>
            <a:off x="2782081" y="5971718"/>
            <a:ext cx="1016509" cy="369332"/>
          </a:xfrm>
          <a:prstGeom prst="rect">
            <a:avLst/>
          </a:prstGeom>
          <a:noFill/>
        </p:spPr>
        <p:txBody>
          <a:bodyPr wrap="square" rtlCol="0">
            <a:spAutoFit/>
          </a:bodyPr>
          <a:lstStyle/>
          <a:p>
            <a:pPr algn="ctr"/>
            <a:r>
              <a:rPr lang="en-US" dirty="0" smtClean="0"/>
              <a:t>Actions</a:t>
            </a:r>
            <a:endParaRPr lang="en-US" dirty="0"/>
          </a:p>
        </p:txBody>
      </p:sp>
      <p:sp>
        <p:nvSpPr>
          <p:cNvPr id="66" name="Parallelogram 65"/>
          <p:cNvSpPr/>
          <p:nvPr/>
        </p:nvSpPr>
        <p:spPr>
          <a:xfrm>
            <a:off x="3713770" y="6247414"/>
            <a:ext cx="855270" cy="186768"/>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p>
        </p:txBody>
      </p:sp>
      <p:cxnSp>
        <p:nvCxnSpPr>
          <p:cNvPr id="67" name="Curved Connector 66"/>
          <p:cNvCxnSpPr>
            <a:stCxn id="74" idx="4"/>
            <a:endCxn id="6" idx="2"/>
          </p:cNvCxnSpPr>
          <p:nvPr/>
        </p:nvCxnSpPr>
        <p:spPr>
          <a:xfrm rot="5400000">
            <a:off x="3616432" y="1693327"/>
            <a:ext cx="12700" cy="3032864"/>
          </a:xfrm>
          <a:prstGeom prst="curvedConnector3">
            <a:avLst>
              <a:gd name="adj1" fmla="val 5434283"/>
            </a:avLst>
          </a:prstGeom>
          <a:ln w="28575">
            <a:headEnd type="none" w="med" len="med"/>
            <a:tailEnd type="stealth" w="med" len="med"/>
          </a:ln>
        </p:spPr>
        <p:style>
          <a:lnRef idx="1">
            <a:schemeClr val="accent1"/>
          </a:lnRef>
          <a:fillRef idx="0">
            <a:schemeClr val="accent1"/>
          </a:fillRef>
          <a:effectRef idx="0">
            <a:schemeClr val="accent1"/>
          </a:effectRef>
          <a:fontRef idx="minor">
            <a:schemeClr val="tx1"/>
          </a:fontRef>
        </p:style>
      </p:cxnSp>
      <p:sp>
        <p:nvSpPr>
          <p:cNvPr id="68" name="Parallelogram 67"/>
          <p:cNvSpPr/>
          <p:nvPr/>
        </p:nvSpPr>
        <p:spPr>
          <a:xfrm>
            <a:off x="3000000" y="3714801"/>
            <a:ext cx="1283619" cy="226800"/>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CHG STATE</a:t>
            </a:r>
            <a:endParaRPr lang="en-US" sz="1200" b="1" dirty="0"/>
          </a:p>
        </p:txBody>
      </p:sp>
      <p:sp>
        <p:nvSpPr>
          <p:cNvPr id="69" name="Parallelogram 68"/>
          <p:cNvSpPr/>
          <p:nvPr/>
        </p:nvSpPr>
        <p:spPr>
          <a:xfrm>
            <a:off x="3000000" y="2133239"/>
            <a:ext cx="1283619" cy="226800"/>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CHG STATE</a:t>
            </a:r>
          </a:p>
        </p:txBody>
      </p:sp>
      <p:sp>
        <p:nvSpPr>
          <p:cNvPr id="70" name="Parallelogram 69"/>
          <p:cNvSpPr/>
          <p:nvPr/>
        </p:nvSpPr>
        <p:spPr>
          <a:xfrm>
            <a:off x="6457795" y="2192636"/>
            <a:ext cx="1483585" cy="197462"/>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CHG STATE</a:t>
            </a:r>
          </a:p>
        </p:txBody>
      </p:sp>
      <p:sp>
        <p:nvSpPr>
          <p:cNvPr id="72" name="Parallelogram 71"/>
          <p:cNvSpPr/>
          <p:nvPr/>
        </p:nvSpPr>
        <p:spPr>
          <a:xfrm>
            <a:off x="4645848" y="4273219"/>
            <a:ext cx="2100069" cy="226799"/>
          </a:xfrm>
          <a:prstGeom prst="parallelogram">
            <a:avLst>
              <a:gd name="adj" fmla="val 593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CANCEL + CHG STATE</a:t>
            </a:r>
            <a:endParaRPr lang="en-US" sz="1200" b="1" dirty="0"/>
          </a:p>
        </p:txBody>
      </p:sp>
      <p:sp>
        <p:nvSpPr>
          <p:cNvPr id="73" name="Oval 72"/>
          <p:cNvSpPr/>
          <p:nvPr/>
        </p:nvSpPr>
        <p:spPr>
          <a:xfrm>
            <a:off x="5063555" y="2921759"/>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5060864" y="3053724"/>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Curved Connector 74"/>
          <p:cNvCxnSpPr>
            <a:stCxn id="25" idx="0"/>
            <a:endCxn id="100" idx="0"/>
          </p:cNvCxnSpPr>
          <p:nvPr/>
        </p:nvCxnSpPr>
        <p:spPr>
          <a:xfrm rot="16200000" flipH="1" flipV="1">
            <a:off x="5702650" y="-1086397"/>
            <a:ext cx="5223" cy="8053477"/>
          </a:xfrm>
          <a:prstGeom prst="curvedConnector3">
            <a:avLst>
              <a:gd name="adj1" fmla="val -30088723"/>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7" name="Parallelogram 76"/>
          <p:cNvSpPr/>
          <p:nvPr/>
        </p:nvSpPr>
        <p:spPr>
          <a:xfrm>
            <a:off x="5109431" y="1258200"/>
            <a:ext cx="1283619" cy="226800"/>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CHG STATE</a:t>
            </a:r>
          </a:p>
        </p:txBody>
      </p:sp>
      <p:cxnSp>
        <p:nvCxnSpPr>
          <p:cNvPr id="80" name="Curved Connector 79"/>
          <p:cNvCxnSpPr>
            <a:stCxn id="22" idx="4"/>
            <a:endCxn id="5" idx="2"/>
          </p:cNvCxnSpPr>
          <p:nvPr/>
        </p:nvCxnSpPr>
        <p:spPr>
          <a:xfrm rot="5400000" flipH="1">
            <a:off x="7399522" y="1510236"/>
            <a:ext cx="21195" cy="3420242"/>
          </a:xfrm>
          <a:prstGeom prst="curvedConnector3">
            <a:avLst>
              <a:gd name="adj1" fmla="val -2690951"/>
            </a:avLst>
          </a:prstGeom>
          <a:ln w="28575">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85" name="Curved Connector 84"/>
          <p:cNvCxnSpPr>
            <a:stCxn id="89" idx="4"/>
            <a:endCxn id="88" idx="0"/>
          </p:cNvCxnSpPr>
          <p:nvPr/>
        </p:nvCxnSpPr>
        <p:spPr>
          <a:xfrm rot="5400000" flipH="1" flipV="1">
            <a:off x="6151103" y="3065253"/>
            <a:ext cx="275963" cy="1676"/>
          </a:xfrm>
          <a:prstGeom prst="curvedConnector5">
            <a:avLst>
              <a:gd name="adj1" fmla="val -82837"/>
              <a:gd name="adj2" fmla="val 48414737"/>
              <a:gd name="adj3" fmla="val 182837"/>
            </a:avLst>
          </a:prstGeom>
          <a:ln w="28575">
            <a:prstDash val="dash"/>
            <a:headEnd type="stealth"/>
            <a:tailEnd type="none"/>
          </a:ln>
        </p:spPr>
        <p:style>
          <a:lnRef idx="1">
            <a:schemeClr val="accent1"/>
          </a:lnRef>
          <a:fillRef idx="0">
            <a:schemeClr val="accent1"/>
          </a:fillRef>
          <a:effectRef idx="0">
            <a:schemeClr val="accent1"/>
          </a:effectRef>
          <a:fontRef idx="minor">
            <a:schemeClr val="tx1"/>
          </a:fontRef>
        </p:style>
      </p:cxnSp>
      <p:sp>
        <p:nvSpPr>
          <p:cNvPr id="88" name="Oval 87"/>
          <p:cNvSpPr/>
          <p:nvPr/>
        </p:nvSpPr>
        <p:spPr>
          <a:xfrm>
            <a:off x="6217923" y="2928109"/>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6216247" y="3048037"/>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7388932" y="2578080"/>
            <a:ext cx="359055" cy="28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&gt;</a:t>
            </a:r>
            <a:endParaRPr lang="en-US" b="1" dirty="0"/>
          </a:p>
        </p:txBody>
      </p:sp>
      <p:sp>
        <p:nvSpPr>
          <p:cNvPr id="94" name="Parallelogram 93"/>
          <p:cNvSpPr/>
          <p:nvPr/>
        </p:nvSpPr>
        <p:spPr>
          <a:xfrm>
            <a:off x="6665725" y="2949496"/>
            <a:ext cx="2166275" cy="226799"/>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START/PAUSE/RESUME</a:t>
            </a:r>
          </a:p>
        </p:txBody>
      </p:sp>
      <p:sp>
        <p:nvSpPr>
          <p:cNvPr id="100" name="Oval 99"/>
          <p:cNvSpPr/>
          <p:nvPr/>
        </p:nvSpPr>
        <p:spPr>
          <a:xfrm>
            <a:off x="1606523" y="2942954"/>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1600250" y="3040173"/>
            <a:ext cx="144000" cy="156035"/>
          </a:xfrm>
          <a:prstGeom prst="ellipse">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Parallelogram 70"/>
          <p:cNvSpPr/>
          <p:nvPr/>
        </p:nvSpPr>
        <p:spPr>
          <a:xfrm>
            <a:off x="6457795" y="3641718"/>
            <a:ext cx="1636969" cy="226799"/>
          </a:xfrm>
          <a:prstGeom prst="parallelogram">
            <a:avLst>
              <a:gd name="adj" fmla="val 59396"/>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OK + CHG STATE</a:t>
            </a:r>
          </a:p>
        </p:txBody>
      </p:sp>
      <p:sp>
        <p:nvSpPr>
          <p:cNvPr id="109" name="Rectangle 108"/>
          <p:cNvSpPr/>
          <p:nvPr/>
        </p:nvSpPr>
        <p:spPr>
          <a:xfrm>
            <a:off x="7910183" y="2572023"/>
            <a:ext cx="359055" cy="288000"/>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&gt;</a:t>
            </a:r>
          </a:p>
        </p:txBody>
      </p:sp>
      <p:sp>
        <p:nvSpPr>
          <p:cNvPr id="111" name="TextBox 110"/>
          <p:cNvSpPr txBox="1"/>
          <p:nvPr/>
        </p:nvSpPr>
        <p:spPr>
          <a:xfrm>
            <a:off x="2671361" y="4941000"/>
            <a:ext cx="1178142" cy="369332"/>
          </a:xfrm>
          <a:prstGeom prst="rect">
            <a:avLst/>
          </a:prstGeom>
          <a:noFill/>
        </p:spPr>
        <p:txBody>
          <a:bodyPr wrap="square" rtlCol="0">
            <a:spAutoFit/>
          </a:bodyPr>
          <a:lstStyle/>
          <a:p>
            <a:pPr algn="ctr"/>
            <a:r>
              <a:rPr lang="en-US" dirty="0" smtClean="0"/>
              <a:t>Transition</a:t>
            </a:r>
            <a:endParaRPr lang="en-US" dirty="0"/>
          </a:p>
        </p:txBody>
      </p:sp>
      <p:cxnSp>
        <p:nvCxnSpPr>
          <p:cNvPr id="112" name="Curved Connector 111"/>
          <p:cNvCxnSpPr>
            <a:endCxn id="111" idx="3"/>
          </p:cNvCxnSpPr>
          <p:nvPr/>
        </p:nvCxnSpPr>
        <p:spPr>
          <a:xfrm rot="10800000" flipV="1">
            <a:off x="3849504" y="5048294"/>
            <a:ext cx="637563" cy="77372"/>
          </a:xfrm>
          <a:prstGeom prst="curvedConnector3">
            <a:avLst>
              <a:gd name="adj1" fmla="val 50000"/>
            </a:avLst>
          </a:prstGeom>
          <a:ln w="28575">
            <a:headEnd type="stealth"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8" name="Curved Connector 117"/>
          <p:cNvCxnSpPr/>
          <p:nvPr/>
        </p:nvCxnSpPr>
        <p:spPr>
          <a:xfrm rot="10800000" flipV="1">
            <a:off x="3849504" y="5979550"/>
            <a:ext cx="637563" cy="77372"/>
          </a:xfrm>
          <a:prstGeom prst="curvedConnector3">
            <a:avLst>
              <a:gd name="adj1" fmla="val 50000"/>
            </a:avLst>
          </a:prstGeom>
          <a:ln w="28575">
            <a:prstDash val="dash"/>
            <a:headEnd type="stealth"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2724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6" y="256674"/>
            <a:ext cx="11512233" cy="667800"/>
          </a:xfrm>
        </p:spPr>
        <p:txBody>
          <a:bodyPr>
            <a:normAutofit/>
          </a:bodyPr>
          <a:lstStyle/>
          <a:p>
            <a:r>
              <a:rPr lang="en-US" dirty="0" smtClean="0"/>
              <a:t>Pool Clock : Wiring Diagram</a:t>
            </a:r>
            <a:endParaRPr lang="en-US" dirty="0"/>
          </a:p>
        </p:txBody>
      </p:sp>
      <p:sp>
        <p:nvSpPr>
          <p:cNvPr id="5" name="TextBox 4"/>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pic>
        <p:nvPicPr>
          <p:cNvPr id="7" name="Picture 6"/>
          <p:cNvPicPr>
            <a:picLocks noChangeAspect="1"/>
          </p:cNvPicPr>
          <p:nvPr/>
        </p:nvPicPr>
        <p:blipFill>
          <a:blip r:embed="rId2"/>
          <a:stretch>
            <a:fillRect/>
          </a:stretch>
        </p:blipFill>
        <p:spPr>
          <a:xfrm>
            <a:off x="1782119" y="1077019"/>
            <a:ext cx="8611387" cy="5208669"/>
          </a:xfrm>
          <a:prstGeom prst="rect">
            <a:avLst/>
          </a:prstGeom>
        </p:spPr>
      </p:pic>
    </p:spTree>
    <p:extLst>
      <p:ext uri="{BB962C8B-B14F-4D97-AF65-F5344CB8AC3E}">
        <p14:creationId xmlns:p14="http://schemas.microsoft.com/office/powerpoint/2010/main" val="3986068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6" y="256674"/>
            <a:ext cx="11512233" cy="667800"/>
          </a:xfrm>
        </p:spPr>
        <p:txBody>
          <a:bodyPr>
            <a:normAutofit/>
          </a:bodyPr>
          <a:lstStyle/>
          <a:p>
            <a:r>
              <a:rPr lang="en-US" dirty="0" smtClean="0"/>
              <a:t>Pool Clock : Fusion 360 model representation</a:t>
            </a:r>
            <a:endParaRPr lang="en-US" dirty="0"/>
          </a:p>
        </p:txBody>
      </p:sp>
      <p:sp>
        <p:nvSpPr>
          <p:cNvPr id="12" name="TextBox 11"/>
          <p:cNvSpPr txBox="1"/>
          <p:nvPr/>
        </p:nvSpPr>
        <p:spPr>
          <a:xfrm>
            <a:off x="3792000" y="5085000"/>
            <a:ext cx="1457450" cy="646331"/>
          </a:xfrm>
          <a:prstGeom prst="rect">
            <a:avLst/>
          </a:prstGeom>
          <a:noFill/>
        </p:spPr>
        <p:txBody>
          <a:bodyPr wrap="none" rtlCol="0">
            <a:spAutoFit/>
          </a:bodyPr>
          <a:lstStyle/>
          <a:p>
            <a:pPr algn="ctr"/>
            <a:r>
              <a:rPr lang="en-US" dirty="0" smtClean="0"/>
              <a:t>Hours of </a:t>
            </a:r>
            <a:br>
              <a:rPr lang="en-US" dirty="0" smtClean="0"/>
            </a:br>
            <a:r>
              <a:rPr lang="en-US" dirty="0" smtClean="0"/>
              <a:t>time or timer</a:t>
            </a:r>
            <a:endParaRPr lang="en-US" dirty="0"/>
          </a:p>
        </p:txBody>
      </p:sp>
      <p:sp>
        <p:nvSpPr>
          <p:cNvPr id="14" name="TextBox 13"/>
          <p:cNvSpPr txBox="1"/>
          <p:nvPr/>
        </p:nvSpPr>
        <p:spPr>
          <a:xfrm>
            <a:off x="6870550" y="5085000"/>
            <a:ext cx="1457450" cy="646331"/>
          </a:xfrm>
          <a:prstGeom prst="rect">
            <a:avLst/>
          </a:prstGeom>
          <a:noFill/>
        </p:spPr>
        <p:txBody>
          <a:bodyPr wrap="none" rtlCol="0">
            <a:spAutoFit/>
          </a:bodyPr>
          <a:lstStyle/>
          <a:p>
            <a:pPr algn="ctr"/>
            <a:r>
              <a:rPr lang="en-US" dirty="0" smtClean="0"/>
              <a:t>Minutes of </a:t>
            </a:r>
            <a:br>
              <a:rPr lang="en-US" dirty="0" smtClean="0"/>
            </a:br>
            <a:r>
              <a:rPr lang="en-US" dirty="0" smtClean="0"/>
              <a:t>time or timer</a:t>
            </a:r>
            <a:endParaRPr lang="en-US" dirty="0"/>
          </a:p>
        </p:txBody>
      </p:sp>
      <p:sp>
        <p:nvSpPr>
          <p:cNvPr id="15" name="TextBox 14"/>
          <p:cNvSpPr txBox="1"/>
          <p:nvPr/>
        </p:nvSpPr>
        <p:spPr>
          <a:xfrm>
            <a:off x="1978420" y="5085000"/>
            <a:ext cx="1425390" cy="646331"/>
          </a:xfrm>
          <a:prstGeom prst="rect">
            <a:avLst/>
          </a:prstGeom>
          <a:noFill/>
        </p:spPr>
        <p:txBody>
          <a:bodyPr wrap="none" rtlCol="0">
            <a:spAutoFit/>
          </a:bodyPr>
          <a:lstStyle/>
          <a:p>
            <a:pPr algn="ctr"/>
            <a:r>
              <a:rPr lang="en-US" dirty="0" smtClean="0"/>
              <a:t>Air</a:t>
            </a:r>
            <a:br>
              <a:rPr lang="en-US" dirty="0" smtClean="0"/>
            </a:br>
            <a:r>
              <a:rPr lang="en-US" dirty="0" smtClean="0"/>
              <a:t>temperature</a:t>
            </a:r>
            <a:endParaRPr lang="en-US" dirty="0"/>
          </a:p>
        </p:txBody>
      </p:sp>
      <p:sp>
        <p:nvSpPr>
          <p:cNvPr id="16" name="TextBox 15"/>
          <p:cNvSpPr txBox="1"/>
          <p:nvPr/>
        </p:nvSpPr>
        <p:spPr>
          <a:xfrm>
            <a:off x="8812431" y="5085000"/>
            <a:ext cx="1475083" cy="646331"/>
          </a:xfrm>
          <a:prstGeom prst="rect">
            <a:avLst/>
          </a:prstGeom>
          <a:noFill/>
        </p:spPr>
        <p:txBody>
          <a:bodyPr wrap="none" rtlCol="0">
            <a:spAutoFit/>
          </a:bodyPr>
          <a:lstStyle/>
          <a:p>
            <a:pPr algn="ctr"/>
            <a:r>
              <a:rPr lang="en-US" dirty="0" smtClean="0"/>
              <a:t>Water</a:t>
            </a:r>
            <a:br>
              <a:rPr lang="en-US" dirty="0" smtClean="0"/>
            </a:br>
            <a:r>
              <a:rPr lang="en-US" dirty="0" smtClean="0"/>
              <a:t>temperature</a:t>
            </a:r>
            <a:endParaRPr lang="en-US" dirty="0"/>
          </a:p>
        </p:txBody>
      </p:sp>
      <p:sp>
        <p:nvSpPr>
          <p:cNvPr id="17" name="TextBox 16"/>
          <p:cNvSpPr txBox="1"/>
          <p:nvPr/>
        </p:nvSpPr>
        <p:spPr>
          <a:xfrm>
            <a:off x="5498146" y="5085000"/>
            <a:ext cx="1245854" cy="646331"/>
          </a:xfrm>
          <a:prstGeom prst="rect">
            <a:avLst/>
          </a:prstGeom>
          <a:noFill/>
        </p:spPr>
        <p:txBody>
          <a:bodyPr wrap="none" rtlCol="0">
            <a:spAutoFit/>
          </a:bodyPr>
          <a:lstStyle/>
          <a:p>
            <a:pPr algn="ctr"/>
            <a:r>
              <a:rPr lang="en-US" dirty="0" smtClean="0"/>
              <a:t>Separation</a:t>
            </a:r>
            <a:br>
              <a:rPr lang="en-US" dirty="0" smtClean="0"/>
            </a:br>
            <a:r>
              <a:rPr lang="en-US" dirty="0" smtClean="0"/>
              <a:t>Dot</a:t>
            </a:r>
            <a:endParaRPr lang="en-US" dirty="0"/>
          </a:p>
        </p:txBody>
      </p:sp>
      <p:pic>
        <p:nvPicPr>
          <p:cNvPr id="3" name="Picture 2"/>
          <p:cNvPicPr>
            <a:picLocks noChangeAspect="1"/>
          </p:cNvPicPr>
          <p:nvPr/>
        </p:nvPicPr>
        <p:blipFill>
          <a:blip r:embed="rId2"/>
          <a:stretch>
            <a:fillRect/>
          </a:stretch>
        </p:blipFill>
        <p:spPr>
          <a:xfrm>
            <a:off x="1806787" y="2349000"/>
            <a:ext cx="8628571" cy="2504762"/>
          </a:xfrm>
          <a:prstGeom prst="rect">
            <a:avLst/>
          </a:prstGeom>
        </p:spPr>
      </p:pic>
      <p:sp>
        <p:nvSpPr>
          <p:cNvPr id="9" name="TextBox 8"/>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spTree>
    <p:extLst>
      <p:ext uri="{BB962C8B-B14F-4D97-AF65-F5344CB8AC3E}">
        <p14:creationId xmlns:p14="http://schemas.microsoft.com/office/powerpoint/2010/main" val="3581364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82119" y="1111540"/>
            <a:ext cx="8585536" cy="5174148"/>
          </a:xfrm>
          <a:prstGeom prst="rect">
            <a:avLst/>
          </a:prstGeom>
        </p:spPr>
      </p:pic>
      <p:sp>
        <p:nvSpPr>
          <p:cNvPr id="13" name="Title 12"/>
          <p:cNvSpPr>
            <a:spLocks noGrp="1"/>
          </p:cNvSpPr>
          <p:nvPr>
            <p:ph type="title"/>
          </p:nvPr>
        </p:nvSpPr>
        <p:spPr>
          <a:xfrm>
            <a:off x="415766" y="256674"/>
            <a:ext cx="11512233" cy="667800"/>
          </a:xfrm>
        </p:spPr>
        <p:txBody>
          <a:bodyPr>
            <a:normAutofit/>
          </a:bodyPr>
          <a:lstStyle/>
          <a:p>
            <a:r>
              <a:rPr lang="en-US" dirty="0" smtClean="0"/>
              <a:t>Pool Clock : Wiring Diagram</a:t>
            </a:r>
            <a:endParaRPr lang="en-US" dirty="0"/>
          </a:p>
        </p:txBody>
      </p:sp>
      <p:sp>
        <p:nvSpPr>
          <p:cNvPr id="5" name="TextBox 4"/>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spTree>
    <p:extLst>
      <p:ext uri="{BB962C8B-B14F-4D97-AF65-F5344CB8AC3E}">
        <p14:creationId xmlns:p14="http://schemas.microsoft.com/office/powerpoint/2010/main" val="16803982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843300" y="2058536"/>
            <a:ext cx="6480000" cy="3355341"/>
          </a:xfrm>
          <a:prstGeom prst="rect">
            <a:avLst/>
          </a:prstGeom>
        </p:spPr>
      </p:pic>
      <p:sp>
        <p:nvSpPr>
          <p:cNvPr id="13" name="Title 12"/>
          <p:cNvSpPr>
            <a:spLocks noGrp="1"/>
          </p:cNvSpPr>
          <p:nvPr>
            <p:ph type="title"/>
          </p:nvPr>
        </p:nvSpPr>
        <p:spPr>
          <a:xfrm>
            <a:off x="415766" y="256674"/>
            <a:ext cx="11512233" cy="667800"/>
          </a:xfrm>
        </p:spPr>
        <p:txBody>
          <a:bodyPr>
            <a:normAutofit/>
          </a:bodyPr>
          <a:lstStyle/>
          <a:p>
            <a:r>
              <a:rPr lang="en-US" dirty="0" smtClean="0"/>
              <a:t>Pool Clock : Wiring Diagram</a:t>
            </a:r>
            <a:endParaRPr lang="en-US" dirty="0"/>
          </a:p>
        </p:txBody>
      </p:sp>
      <p:sp>
        <p:nvSpPr>
          <p:cNvPr id="5" name="TextBox 4"/>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grpSp>
        <p:nvGrpSpPr>
          <p:cNvPr id="12" name="Group 11"/>
          <p:cNvGrpSpPr/>
          <p:nvPr/>
        </p:nvGrpSpPr>
        <p:grpSpPr>
          <a:xfrm>
            <a:off x="5305821" y="1832624"/>
            <a:ext cx="103977" cy="221233"/>
            <a:chOff x="5016000" y="1557000"/>
            <a:chExt cx="0" cy="360001"/>
          </a:xfrm>
        </p:grpSpPr>
        <p:cxnSp>
          <p:nvCxnSpPr>
            <p:cNvPr id="9" name="Straight Connector 8"/>
            <p:cNvCxnSpPr/>
            <p:nvPr/>
          </p:nvCxnSpPr>
          <p:spPr>
            <a:xfrm flipV="1">
              <a:off x="5016000" y="1557000"/>
              <a:ext cx="0" cy="360000"/>
            </a:xfrm>
            <a:prstGeom prst="line">
              <a:avLst/>
            </a:prstGeom>
            <a:ln w="127000">
              <a:solidFill>
                <a:srgbClr val="836422"/>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5016000" y="1557000"/>
              <a:ext cx="0" cy="360001"/>
            </a:xfrm>
            <a:prstGeom prst="line">
              <a:avLst/>
            </a:prstGeom>
            <a:ln w="76200">
              <a:solidFill>
                <a:srgbClr val="A37911"/>
              </a:solidFill>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rot="16200000">
            <a:off x="5015597" y="1487061"/>
            <a:ext cx="101386" cy="619425"/>
            <a:chOff x="5016000" y="1557000"/>
            <a:chExt cx="0" cy="360001"/>
          </a:xfrm>
        </p:grpSpPr>
        <p:cxnSp>
          <p:nvCxnSpPr>
            <p:cNvPr id="15" name="Straight Connector 14"/>
            <p:cNvCxnSpPr/>
            <p:nvPr/>
          </p:nvCxnSpPr>
          <p:spPr>
            <a:xfrm flipV="1">
              <a:off x="5016000" y="1557000"/>
              <a:ext cx="0" cy="360000"/>
            </a:xfrm>
            <a:prstGeom prst="line">
              <a:avLst/>
            </a:prstGeom>
            <a:ln w="127000">
              <a:solidFill>
                <a:srgbClr val="83642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5016000" y="1557000"/>
              <a:ext cx="0" cy="360001"/>
            </a:xfrm>
            <a:prstGeom prst="line">
              <a:avLst/>
            </a:prstGeom>
            <a:ln w="76200">
              <a:solidFill>
                <a:srgbClr val="A37911"/>
              </a:solidFill>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5584065" y="1507109"/>
            <a:ext cx="103977" cy="543162"/>
            <a:chOff x="5016000" y="1557000"/>
            <a:chExt cx="0" cy="360001"/>
          </a:xfrm>
        </p:grpSpPr>
        <p:cxnSp>
          <p:nvCxnSpPr>
            <p:cNvPr id="18" name="Straight Connector 17"/>
            <p:cNvCxnSpPr/>
            <p:nvPr/>
          </p:nvCxnSpPr>
          <p:spPr>
            <a:xfrm flipV="1">
              <a:off x="5016000" y="1557000"/>
              <a:ext cx="0" cy="360000"/>
            </a:xfrm>
            <a:prstGeom prst="line">
              <a:avLst/>
            </a:prstGeom>
            <a:ln w="127000">
              <a:solidFill>
                <a:srgbClr val="83642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5016000" y="1557000"/>
              <a:ext cx="0" cy="360001"/>
            </a:xfrm>
            <a:prstGeom prst="line">
              <a:avLst/>
            </a:prstGeom>
            <a:ln w="76200">
              <a:solidFill>
                <a:srgbClr val="A37911"/>
              </a:solidFill>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rot="16200000">
            <a:off x="5136344" y="1075617"/>
            <a:ext cx="101388" cy="884735"/>
            <a:chOff x="5016000" y="1557000"/>
            <a:chExt cx="0" cy="360001"/>
          </a:xfrm>
        </p:grpSpPr>
        <p:cxnSp>
          <p:nvCxnSpPr>
            <p:cNvPr id="21" name="Straight Connector 20"/>
            <p:cNvCxnSpPr/>
            <p:nvPr/>
          </p:nvCxnSpPr>
          <p:spPr>
            <a:xfrm flipV="1">
              <a:off x="5016000" y="1557000"/>
              <a:ext cx="0" cy="360000"/>
            </a:xfrm>
            <a:prstGeom prst="line">
              <a:avLst/>
            </a:prstGeom>
            <a:ln w="127000">
              <a:solidFill>
                <a:srgbClr val="83642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5016000" y="1557000"/>
              <a:ext cx="0" cy="360001"/>
            </a:xfrm>
            <a:prstGeom prst="line">
              <a:avLst/>
            </a:prstGeom>
            <a:ln w="76200">
              <a:solidFill>
                <a:srgbClr val="A37911"/>
              </a:solidFill>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5874445" y="1230733"/>
            <a:ext cx="103977" cy="819540"/>
            <a:chOff x="5016000" y="1557000"/>
            <a:chExt cx="0" cy="360001"/>
          </a:xfrm>
        </p:grpSpPr>
        <p:cxnSp>
          <p:nvCxnSpPr>
            <p:cNvPr id="24" name="Straight Connector 23"/>
            <p:cNvCxnSpPr/>
            <p:nvPr/>
          </p:nvCxnSpPr>
          <p:spPr>
            <a:xfrm flipV="1">
              <a:off x="5016000" y="1557000"/>
              <a:ext cx="0" cy="360000"/>
            </a:xfrm>
            <a:prstGeom prst="line">
              <a:avLst/>
            </a:prstGeom>
            <a:ln w="127000">
              <a:solidFill>
                <a:srgbClr val="83642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016000" y="1557000"/>
              <a:ext cx="0" cy="360001"/>
            </a:xfrm>
            <a:prstGeom prst="line">
              <a:avLst/>
            </a:prstGeom>
            <a:ln w="76200">
              <a:solidFill>
                <a:srgbClr val="A37911"/>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rot="16200000">
            <a:off x="5276608" y="649734"/>
            <a:ext cx="101388" cy="1160501"/>
            <a:chOff x="5016000" y="1557000"/>
            <a:chExt cx="0" cy="360001"/>
          </a:xfrm>
        </p:grpSpPr>
        <p:cxnSp>
          <p:nvCxnSpPr>
            <p:cNvPr id="27" name="Straight Connector 26"/>
            <p:cNvCxnSpPr/>
            <p:nvPr/>
          </p:nvCxnSpPr>
          <p:spPr>
            <a:xfrm flipV="1">
              <a:off x="5016000" y="1557000"/>
              <a:ext cx="0" cy="360000"/>
            </a:xfrm>
            <a:prstGeom prst="line">
              <a:avLst/>
            </a:prstGeom>
            <a:ln w="127000">
              <a:solidFill>
                <a:srgbClr val="83642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016000" y="1557000"/>
              <a:ext cx="0" cy="360001"/>
            </a:xfrm>
            <a:prstGeom prst="line">
              <a:avLst/>
            </a:prstGeom>
            <a:ln w="76200">
              <a:solidFill>
                <a:srgbClr val="A37911"/>
              </a:solidFill>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6159271" y="955000"/>
            <a:ext cx="103977" cy="1095276"/>
            <a:chOff x="5016000" y="1557000"/>
            <a:chExt cx="0" cy="360001"/>
          </a:xfrm>
        </p:grpSpPr>
        <p:cxnSp>
          <p:nvCxnSpPr>
            <p:cNvPr id="30" name="Straight Connector 29"/>
            <p:cNvCxnSpPr/>
            <p:nvPr/>
          </p:nvCxnSpPr>
          <p:spPr>
            <a:xfrm flipV="1">
              <a:off x="5016000" y="1557000"/>
              <a:ext cx="0" cy="360000"/>
            </a:xfrm>
            <a:prstGeom prst="line">
              <a:avLst/>
            </a:prstGeom>
            <a:ln w="127000">
              <a:solidFill>
                <a:srgbClr val="83642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5016000" y="1557000"/>
              <a:ext cx="0" cy="360001"/>
            </a:xfrm>
            <a:prstGeom prst="line">
              <a:avLst/>
            </a:prstGeom>
            <a:ln w="76200">
              <a:solidFill>
                <a:srgbClr val="A37911"/>
              </a:solidFill>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rot="16200000">
            <a:off x="5429819" y="215670"/>
            <a:ext cx="101386" cy="1452631"/>
            <a:chOff x="5016000" y="1557000"/>
            <a:chExt cx="0" cy="360001"/>
          </a:xfrm>
        </p:grpSpPr>
        <p:cxnSp>
          <p:nvCxnSpPr>
            <p:cNvPr id="33" name="Straight Connector 32"/>
            <p:cNvCxnSpPr/>
            <p:nvPr/>
          </p:nvCxnSpPr>
          <p:spPr>
            <a:xfrm flipV="1">
              <a:off x="5016000" y="1557000"/>
              <a:ext cx="0" cy="360000"/>
            </a:xfrm>
            <a:prstGeom prst="line">
              <a:avLst/>
            </a:prstGeom>
            <a:ln w="127000">
              <a:solidFill>
                <a:srgbClr val="83642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016000" y="1557000"/>
              <a:ext cx="0" cy="360001"/>
            </a:xfrm>
            <a:prstGeom prst="line">
              <a:avLst/>
            </a:prstGeom>
            <a:ln w="76200">
              <a:solidFill>
                <a:srgbClr val="A37911"/>
              </a:solidFill>
            </a:ln>
          </p:spPr>
          <p:style>
            <a:lnRef idx="1">
              <a:schemeClr val="accent1"/>
            </a:lnRef>
            <a:fillRef idx="0">
              <a:schemeClr val="accent1"/>
            </a:fillRef>
            <a:effectRef idx="0">
              <a:schemeClr val="accent1"/>
            </a:effectRef>
            <a:fontRef idx="minor">
              <a:schemeClr val="tx1"/>
            </a:fontRef>
          </p:style>
        </p:cxnSp>
      </p:grpSp>
      <p:sp>
        <p:nvSpPr>
          <p:cNvPr id="35" name="Rectangle 34"/>
          <p:cNvSpPr/>
          <p:nvPr/>
        </p:nvSpPr>
        <p:spPr>
          <a:xfrm>
            <a:off x="3736667" y="1778384"/>
            <a:ext cx="1131120" cy="222292"/>
          </a:xfrm>
          <a:prstGeom prst="rect">
            <a:avLst/>
          </a:prstGeom>
          <a:solidFill>
            <a:srgbClr val="A37911"/>
          </a:solidFill>
          <a:ln w="28575">
            <a:solidFill>
              <a:srgbClr val="8364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B1 Mode</a:t>
            </a:r>
            <a:endParaRPr lang="en-US" sz="1400" dirty="0"/>
          </a:p>
        </p:txBody>
      </p:sp>
      <p:sp>
        <p:nvSpPr>
          <p:cNvPr id="36" name="Rectangle 35"/>
          <p:cNvSpPr/>
          <p:nvPr/>
        </p:nvSpPr>
        <p:spPr>
          <a:xfrm>
            <a:off x="3736667" y="1479955"/>
            <a:ext cx="1131120" cy="222292"/>
          </a:xfrm>
          <a:prstGeom prst="rect">
            <a:avLst/>
          </a:prstGeom>
          <a:solidFill>
            <a:srgbClr val="A37911"/>
          </a:solidFill>
          <a:ln w="28575">
            <a:solidFill>
              <a:srgbClr val="8364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B2 +</a:t>
            </a:r>
            <a:endParaRPr lang="en-US" sz="1400" dirty="0"/>
          </a:p>
        </p:txBody>
      </p:sp>
      <p:sp>
        <p:nvSpPr>
          <p:cNvPr id="37" name="Rectangle 36"/>
          <p:cNvSpPr/>
          <p:nvPr/>
        </p:nvSpPr>
        <p:spPr>
          <a:xfrm>
            <a:off x="3736667" y="1181525"/>
            <a:ext cx="1131120" cy="222292"/>
          </a:xfrm>
          <a:prstGeom prst="rect">
            <a:avLst/>
          </a:prstGeom>
          <a:solidFill>
            <a:srgbClr val="A37911"/>
          </a:solidFill>
          <a:ln w="28575">
            <a:solidFill>
              <a:srgbClr val="8364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B3 &gt; / ||</a:t>
            </a:r>
            <a:endParaRPr lang="en-US" sz="1400" dirty="0"/>
          </a:p>
        </p:txBody>
      </p:sp>
      <p:sp>
        <p:nvSpPr>
          <p:cNvPr id="38" name="Rectangle 37"/>
          <p:cNvSpPr/>
          <p:nvPr/>
        </p:nvSpPr>
        <p:spPr>
          <a:xfrm>
            <a:off x="3736667" y="883095"/>
            <a:ext cx="1131120" cy="222292"/>
          </a:xfrm>
          <a:prstGeom prst="rect">
            <a:avLst/>
          </a:prstGeom>
          <a:solidFill>
            <a:srgbClr val="A37911"/>
          </a:solidFill>
          <a:ln w="28575">
            <a:solidFill>
              <a:srgbClr val="8364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B4 -</a:t>
            </a:r>
            <a:endParaRPr lang="en-US" sz="1400" dirty="0"/>
          </a:p>
        </p:txBody>
      </p:sp>
      <p:grpSp>
        <p:nvGrpSpPr>
          <p:cNvPr id="39" name="Group 38"/>
          <p:cNvGrpSpPr/>
          <p:nvPr/>
        </p:nvGrpSpPr>
        <p:grpSpPr>
          <a:xfrm>
            <a:off x="6446181" y="1831891"/>
            <a:ext cx="103977" cy="229109"/>
            <a:chOff x="5016000" y="1557000"/>
            <a:chExt cx="0" cy="360001"/>
          </a:xfrm>
        </p:grpSpPr>
        <p:cxnSp>
          <p:nvCxnSpPr>
            <p:cNvPr id="40" name="Straight Connector 39"/>
            <p:cNvCxnSpPr/>
            <p:nvPr/>
          </p:nvCxnSpPr>
          <p:spPr>
            <a:xfrm flipV="1">
              <a:off x="5016000" y="1557000"/>
              <a:ext cx="0" cy="360000"/>
            </a:xfrm>
            <a:prstGeom prst="line">
              <a:avLst/>
            </a:prstGeom>
            <a:ln w="127000">
              <a:solidFill>
                <a:srgbClr val="00A527"/>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5016000" y="1557000"/>
              <a:ext cx="0" cy="360001"/>
            </a:xfrm>
            <a:prstGeom prst="line">
              <a:avLst/>
            </a:prstGeom>
            <a:ln w="76200">
              <a:solidFill>
                <a:srgbClr val="25CC35"/>
              </a:solidFill>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rot="16200000">
            <a:off x="6631254" y="1553763"/>
            <a:ext cx="76607" cy="571112"/>
            <a:chOff x="5016001" y="1556999"/>
            <a:chExt cx="0" cy="360002"/>
          </a:xfrm>
        </p:grpSpPr>
        <p:cxnSp>
          <p:nvCxnSpPr>
            <p:cNvPr id="43" name="Straight Connector 42"/>
            <p:cNvCxnSpPr/>
            <p:nvPr/>
          </p:nvCxnSpPr>
          <p:spPr>
            <a:xfrm flipV="1">
              <a:off x="5016001" y="1556999"/>
              <a:ext cx="0" cy="360000"/>
            </a:xfrm>
            <a:prstGeom prst="line">
              <a:avLst/>
            </a:prstGeom>
            <a:ln w="127000">
              <a:solidFill>
                <a:srgbClr val="00A32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5016001" y="1557000"/>
              <a:ext cx="0" cy="360001"/>
            </a:xfrm>
            <a:prstGeom prst="line">
              <a:avLst/>
            </a:prstGeom>
            <a:ln w="76200">
              <a:solidFill>
                <a:srgbClr val="25CC35"/>
              </a:solidFill>
            </a:ln>
          </p:spPr>
          <p:style>
            <a:lnRef idx="1">
              <a:schemeClr val="accent1"/>
            </a:lnRef>
            <a:fillRef idx="0">
              <a:schemeClr val="accent1"/>
            </a:fillRef>
            <a:effectRef idx="0">
              <a:schemeClr val="accent1"/>
            </a:effectRef>
            <a:fontRef idx="minor">
              <a:schemeClr val="tx1"/>
            </a:fontRef>
          </p:style>
        </p:cxnSp>
      </p:grpSp>
      <p:sp>
        <p:nvSpPr>
          <p:cNvPr id="45" name="Rectangle 44"/>
          <p:cNvSpPr/>
          <p:nvPr/>
        </p:nvSpPr>
        <p:spPr>
          <a:xfrm>
            <a:off x="6883238" y="1751852"/>
            <a:ext cx="1131120" cy="222292"/>
          </a:xfrm>
          <a:prstGeom prst="rect">
            <a:avLst/>
          </a:prstGeom>
          <a:solidFill>
            <a:srgbClr val="25CC35"/>
          </a:solidFill>
          <a:ln w="28575">
            <a:solidFill>
              <a:srgbClr val="00A3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PIR</a:t>
            </a:r>
            <a:endParaRPr lang="en-US" sz="1400" dirty="0"/>
          </a:p>
        </p:txBody>
      </p:sp>
      <p:grpSp>
        <p:nvGrpSpPr>
          <p:cNvPr id="46" name="Group 45"/>
          <p:cNvGrpSpPr/>
          <p:nvPr/>
        </p:nvGrpSpPr>
        <p:grpSpPr>
          <a:xfrm>
            <a:off x="3584173" y="1827292"/>
            <a:ext cx="103977" cy="221233"/>
            <a:chOff x="5016000" y="1557000"/>
            <a:chExt cx="0" cy="360001"/>
          </a:xfrm>
        </p:grpSpPr>
        <p:cxnSp>
          <p:nvCxnSpPr>
            <p:cNvPr id="47" name="Straight Connector 46"/>
            <p:cNvCxnSpPr/>
            <p:nvPr/>
          </p:nvCxnSpPr>
          <p:spPr>
            <a:xfrm flipV="1">
              <a:off x="5016000" y="1557000"/>
              <a:ext cx="0" cy="360000"/>
            </a:xfrm>
            <a:prstGeom prst="line">
              <a:avLst/>
            </a:prstGeom>
            <a:ln w="127000">
              <a:solidFill>
                <a:srgbClr val="8C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5016000" y="1557000"/>
              <a:ext cx="0" cy="360001"/>
            </a:xfrm>
            <a:prstGeom prst="line">
              <a:avLst/>
            </a:prstGeom>
            <a:ln w="76200">
              <a:solidFill>
                <a:srgbClr val="D01515"/>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rot="16200000">
            <a:off x="3287406" y="1495416"/>
            <a:ext cx="101386" cy="592052"/>
            <a:chOff x="5016000" y="1557000"/>
            <a:chExt cx="0" cy="360001"/>
          </a:xfrm>
        </p:grpSpPr>
        <p:cxnSp>
          <p:nvCxnSpPr>
            <p:cNvPr id="50" name="Straight Connector 49"/>
            <p:cNvCxnSpPr/>
            <p:nvPr/>
          </p:nvCxnSpPr>
          <p:spPr>
            <a:xfrm flipV="1">
              <a:off x="5016000" y="1557000"/>
              <a:ext cx="0" cy="360000"/>
            </a:xfrm>
            <a:prstGeom prst="line">
              <a:avLst/>
            </a:prstGeom>
            <a:ln w="127000">
              <a:solidFill>
                <a:srgbClr val="8C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5016000" y="1557000"/>
              <a:ext cx="0" cy="360001"/>
            </a:xfrm>
            <a:prstGeom prst="line">
              <a:avLst/>
            </a:prstGeom>
            <a:ln w="76200">
              <a:solidFill>
                <a:srgbClr val="D01515"/>
              </a:solidFill>
            </a:ln>
          </p:spPr>
          <p:style>
            <a:lnRef idx="1">
              <a:schemeClr val="accent1"/>
            </a:lnRef>
            <a:fillRef idx="0">
              <a:schemeClr val="accent1"/>
            </a:fillRef>
            <a:effectRef idx="0">
              <a:schemeClr val="accent1"/>
            </a:effectRef>
            <a:fontRef idx="minor">
              <a:schemeClr val="tx1"/>
            </a:fontRef>
          </p:style>
        </p:cxnSp>
      </p:grpSp>
      <p:sp>
        <p:nvSpPr>
          <p:cNvPr id="52" name="Rectangle 51"/>
          <p:cNvSpPr/>
          <p:nvPr/>
        </p:nvSpPr>
        <p:spPr>
          <a:xfrm>
            <a:off x="2463691" y="1715089"/>
            <a:ext cx="709285" cy="222292"/>
          </a:xfrm>
          <a:prstGeom prst="rect">
            <a:avLst/>
          </a:prstGeom>
          <a:solidFill>
            <a:srgbClr val="D01515"/>
          </a:solidFill>
          <a:ln w="28575">
            <a:solidFill>
              <a:srgbClr val="8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5V</a:t>
            </a:r>
            <a:endParaRPr lang="en-US" sz="1400" dirty="0"/>
          </a:p>
        </p:txBody>
      </p:sp>
      <p:grpSp>
        <p:nvGrpSpPr>
          <p:cNvPr id="54" name="Group 53"/>
          <p:cNvGrpSpPr/>
          <p:nvPr/>
        </p:nvGrpSpPr>
        <p:grpSpPr>
          <a:xfrm>
            <a:off x="5303440" y="5372136"/>
            <a:ext cx="103977" cy="221233"/>
            <a:chOff x="5016000" y="1557000"/>
            <a:chExt cx="0" cy="360001"/>
          </a:xfrm>
        </p:grpSpPr>
        <p:cxnSp>
          <p:nvCxnSpPr>
            <p:cNvPr id="55" name="Straight Connector 54"/>
            <p:cNvCxnSpPr/>
            <p:nvPr/>
          </p:nvCxnSpPr>
          <p:spPr>
            <a:xfrm flipV="1">
              <a:off x="5016000" y="1557000"/>
              <a:ext cx="0" cy="360000"/>
            </a:xfrm>
            <a:prstGeom prst="line">
              <a:avLst/>
            </a:prstGeom>
            <a:ln w="127000">
              <a:solidFill>
                <a:srgbClr val="656565"/>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5016000" y="1557000"/>
              <a:ext cx="0" cy="360001"/>
            </a:xfrm>
            <a:prstGeom prst="line">
              <a:avLst/>
            </a:prstGeom>
            <a:ln w="76200">
              <a:solidFill>
                <a:srgbClr val="999999"/>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a:xfrm rot="16200000">
            <a:off x="4987623" y="5197334"/>
            <a:ext cx="101386" cy="592052"/>
            <a:chOff x="5016000" y="1557000"/>
            <a:chExt cx="0" cy="360001"/>
          </a:xfrm>
        </p:grpSpPr>
        <p:cxnSp>
          <p:nvCxnSpPr>
            <p:cNvPr id="58" name="Straight Connector 57"/>
            <p:cNvCxnSpPr/>
            <p:nvPr/>
          </p:nvCxnSpPr>
          <p:spPr>
            <a:xfrm flipV="1">
              <a:off x="5016000" y="1557000"/>
              <a:ext cx="0" cy="360000"/>
            </a:xfrm>
            <a:prstGeom prst="line">
              <a:avLst/>
            </a:prstGeom>
            <a:ln w="127000">
              <a:solidFill>
                <a:srgbClr val="656565"/>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5016000" y="1557000"/>
              <a:ext cx="0" cy="360001"/>
            </a:xfrm>
            <a:prstGeom prst="line">
              <a:avLst/>
            </a:prstGeom>
            <a:ln w="76200">
              <a:solidFill>
                <a:srgbClr val="999999"/>
              </a:solidFill>
            </a:ln>
          </p:spPr>
          <p:style>
            <a:lnRef idx="1">
              <a:schemeClr val="accent1"/>
            </a:lnRef>
            <a:fillRef idx="0">
              <a:schemeClr val="accent1"/>
            </a:fillRef>
            <a:effectRef idx="0">
              <a:schemeClr val="accent1"/>
            </a:effectRef>
            <a:fontRef idx="minor">
              <a:schemeClr val="tx1"/>
            </a:fontRef>
          </p:style>
        </p:cxnSp>
      </p:grpSp>
      <p:sp>
        <p:nvSpPr>
          <p:cNvPr id="60" name="Rectangle 59"/>
          <p:cNvSpPr/>
          <p:nvPr/>
        </p:nvSpPr>
        <p:spPr>
          <a:xfrm>
            <a:off x="3734286" y="5431565"/>
            <a:ext cx="1131120" cy="222292"/>
          </a:xfrm>
          <a:prstGeom prst="rect">
            <a:avLst/>
          </a:prstGeom>
          <a:solidFill>
            <a:srgbClr val="999999"/>
          </a:solidFill>
          <a:ln w="28575">
            <a:solidFill>
              <a:srgbClr val="6565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Water T°</a:t>
            </a:r>
            <a:endParaRPr lang="en-US" sz="1400" dirty="0"/>
          </a:p>
        </p:txBody>
      </p:sp>
      <p:grpSp>
        <p:nvGrpSpPr>
          <p:cNvPr id="61" name="Group 60"/>
          <p:cNvGrpSpPr/>
          <p:nvPr/>
        </p:nvGrpSpPr>
        <p:grpSpPr>
          <a:xfrm>
            <a:off x="6737084" y="5413876"/>
            <a:ext cx="155969" cy="783648"/>
            <a:chOff x="5016000" y="1557000"/>
            <a:chExt cx="0" cy="360001"/>
          </a:xfrm>
        </p:grpSpPr>
        <p:cxnSp>
          <p:nvCxnSpPr>
            <p:cNvPr id="62" name="Straight Connector 61"/>
            <p:cNvCxnSpPr/>
            <p:nvPr/>
          </p:nvCxnSpPr>
          <p:spPr>
            <a:xfrm flipV="1">
              <a:off x="5016000" y="1557000"/>
              <a:ext cx="0" cy="360000"/>
            </a:xfrm>
            <a:prstGeom prst="line">
              <a:avLst/>
            </a:prstGeom>
            <a:ln w="127000">
              <a:solidFill>
                <a:srgbClr val="00A527"/>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5016000" y="1557000"/>
              <a:ext cx="0" cy="360001"/>
            </a:xfrm>
            <a:prstGeom prst="line">
              <a:avLst/>
            </a:prstGeom>
            <a:ln w="76200">
              <a:solidFill>
                <a:srgbClr val="25CC35"/>
              </a:solidFill>
            </a:ln>
          </p:spPr>
          <p:style>
            <a:lnRef idx="1">
              <a:schemeClr val="accent1"/>
            </a:lnRef>
            <a:fillRef idx="0">
              <a:schemeClr val="accent1"/>
            </a:fillRef>
            <a:effectRef idx="0">
              <a:schemeClr val="accent1"/>
            </a:effectRef>
            <a:fontRef idx="minor">
              <a:schemeClr val="tx1"/>
            </a:fontRef>
          </p:style>
        </p:cxnSp>
      </p:grpSp>
      <p:sp>
        <p:nvSpPr>
          <p:cNvPr id="67" name="Rectangle 66"/>
          <p:cNvSpPr/>
          <p:nvPr/>
        </p:nvSpPr>
        <p:spPr>
          <a:xfrm>
            <a:off x="6157596" y="6172122"/>
            <a:ext cx="1131120" cy="222292"/>
          </a:xfrm>
          <a:prstGeom prst="rect">
            <a:avLst/>
          </a:prstGeom>
          <a:solidFill>
            <a:srgbClr val="25CC35"/>
          </a:solidFill>
          <a:ln w="28575">
            <a:solidFill>
              <a:srgbClr val="00A3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Light Sensor</a:t>
            </a:r>
            <a:endParaRPr lang="en-US" sz="1400" dirty="0"/>
          </a:p>
        </p:txBody>
      </p:sp>
      <p:grpSp>
        <p:nvGrpSpPr>
          <p:cNvPr id="68" name="Group 67"/>
          <p:cNvGrpSpPr/>
          <p:nvPr/>
        </p:nvGrpSpPr>
        <p:grpSpPr>
          <a:xfrm>
            <a:off x="6450943" y="5413876"/>
            <a:ext cx="103977" cy="654103"/>
            <a:chOff x="5016000" y="1557000"/>
            <a:chExt cx="0" cy="360001"/>
          </a:xfrm>
        </p:grpSpPr>
        <p:cxnSp>
          <p:nvCxnSpPr>
            <p:cNvPr id="69" name="Straight Connector 68"/>
            <p:cNvCxnSpPr/>
            <p:nvPr/>
          </p:nvCxnSpPr>
          <p:spPr>
            <a:xfrm flipV="1">
              <a:off x="5016000" y="1557000"/>
              <a:ext cx="0" cy="360000"/>
            </a:xfrm>
            <a:prstGeom prst="line">
              <a:avLst/>
            </a:prstGeom>
            <a:ln w="127000">
              <a:solidFill>
                <a:srgbClr val="1A5BB4"/>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5016000" y="1557000"/>
              <a:ext cx="0" cy="360001"/>
            </a:xfrm>
            <a:prstGeom prst="line">
              <a:avLst/>
            </a:prstGeom>
            <a:ln w="76200">
              <a:solidFill>
                <a:srgbClr val="418DD9"/>
              </a:solidFill>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rot="16200000">
            <a:off x="6130013" y="5674281"/>
            <a:ext cx="101386" cy="592052"/>
            <a:chOff x="5016000" y="1557000"/>
            <a:chExt cx="0" cy="360001"/>
          </a:xfrm>
        </p:grpSpPr>
        <p:cxnSp>
          <p:nvCxnSpPr>
            <p:cNvPr id="72" name="Straight Connector 71"/>
            <p:cNvCxnSpPr/>
            <p:nvPr/>
          </p:nvCxnSpPr>
          <p:spPr>
            <a:xfrm flipV="1">
              <a:off x="5016000" y="1557000"/>
              <a:ext cx="0" cy="360000"/>
            </a:xfrm>
            <a:prstGeom prst="line">
              <a:avLst/>
            </a:prstGeom>
            <a:ln w="127000">
              <a:solidFill>
                <a:srgbClr val="1A5BB4"/>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5016000" y="1557000"/>
              <a:ext cx="0" cy="360001"/>
            </a:xfrm>
            <a:prstGeom prst="line">
              <a:avLst/>
            </a:prstGeom>
            <a:ln w="76200">
              <a:solidFill>
                <a:srgbClr val="418DD9"/>
              </a:solidFill>
            </a:ln>
          </p:spPr>
          <p:style>
            <a:lnRef idx="1">
              <a:schemeClr val="accent1"/>
            </a:lnRef>
            <a:fillRef idx="0">
              <a:schemeClr val="accent1"/>
            </a:fillRef>
            <a:effectRef idx="0">
              <a:schemeClr val="accent1"/>
            </a:effectRef>
            <a:fontRef idx="minor">
              <a:schemeClr val="tx1"/>
            </a:fontRef>
          </p:style>
        </p:cxnSp>
      </p:grpSp>
      <p:sp>
        <p:nvSpPr>
          <p:cNvPr id="74" name="Rectangle 73"/>
          <p:cNvSpPr/>
          <p:nvPr/>
        </p:nvSpPr>
        <p:spPr>
          <a:xfrm>
            <a:off x="4751661" y="5914797"/>
            <a:ext cx="1131120" cy="222292"/>
          </a:xfrm>
          <a:prstGeom prst="rect">
            <a:avLst/>
          </a:prstGeom>
          <a:solidFill>
            <a:srgbClr val="418DD9"/>
          </a:solidFill>
          <a:ln w="28575">
            <a:solidFill>
              <a:srgbClr val="1A5B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LED</a:t>
            </a:r>
            <a:endParaRPr lang="en-US" sz="1400" dirty="0"/>
          </a:p>
        </p:txBody>
      </p:sp>
      <p:grpSp>
        <p:nvGrpSpPr>
          <p:cNvPr id="75" name="Group 74"/>
          <p:cNvGrpSpPr/>
          <p:nvPr/>
        </p:nvGrpSpPr>
        <p:grpSpPr>
          <a:xfrm>
            <a:off x="7315976" y="5413876"/>
            <a:ext cx="155969" cy="222163"/>
            <a:chOff x="5016000" y="1557000"/>
            <a:chExt cx="0" cy="360001"/>
          </a:xfrm>
        </p:grpSpPr>
        <p:cxnSp>
          <p:nvCxnSpPr>
            <p:cNvPr id="76" name="Straight Connector 75"/>
            <p:cNvCxnSpPr/>
            <p:nvPr/>
          </p:nvCxnSpPr>
          <p:spPr>
            <a:xfrm flipV="1">
              <a:off x="5016000" y="1557000"/>
              <a:ext cx="0" cy="360000"/>
            </a:xfrm>
            <a:prstGeom prst="line">
              <a:avLst/>
            </a:prstGeom>
            <a:ln w="127000">
              <a:solidFill>
                <a:srgbClr val="AD6A38"/>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5016000" y="1557000"/>
              <a:ext cx="0" cy="360001"/>
            </a:xfrm>
            <a:prstGeom prst="line">
              <a:avLst/>
            </a:prstGeom>
            <a:ln w="76200">
              <a:solidFill>
                <a:srgbClr val="EF6100"/>
              </a:solidFill>
            </a:ln>
          </p:spPr>
          <p:style>
            <a:lnRef idx="1">
              <a:schemeClr val="accent1"/>
            </a:lnRef>
            <a:fillRef idx="0">
              <a:schemeClr val="accent1"/>
            </a:fillRef>
            <a:effectRef idx="0">
              <a:schemeClr val="accent1"/>
            </a:effectRef>
            <a:fontRef idx="minor">
              <a:schemeClr val="tx1"/>
            </a:fontRef>
          </p:style>
        </p:cxnSp>
      </p:grpSp>
      <p:sp>
        <p:nvSpPr>
          <p:cNvPr id="78" name="Rectangle 77"/>
          <p:cNvSpPr/>
          <p:nvPr/>
        </p:nvSpPr>
        <p:spPr>
          <a:xfrm>
            <a:off x="7010007" y="5635660"/>
            <a:ext cx="529388" cy="222292"/>
          </a:xfrm>
          <a:prstGeom prst="rect">
            <a:avLst/>
          </a:prstGeom>
          <a:solidFill>
            <a:srgbClr val="EF6100"/>
          </a:solidFill>
          <a:ln w="28575">
            <a:solidFill>
              <a:srgbClr val="AD6A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SDA</a:t>
            </a:r>
            <a:endParaRPr lang="en-US" sz="1400" dirty="0"/>
          </a:p>
        </p:txBody>
      </p:sp>
      <p:grpSp>
        <p:nvGrpSpPr>
          <p:cNvPr id="79" name="Group 78"/>
          <p:cNvGrpSpPr/>
          <p:nvPr/>
        </p:nvGrpSpPr>
        <p:grpSpPr>
          <a:xfrm>
            <a:off x="8166543" y="5413877"/>
            <a:ext cx="155969" cy="224544"/>
            <a:chOff x="5016000" y="1557000"/>
            <a:chExt cx="0" cy="360001"/>
          </a:xfrm>
        </p:grpSpPr>
        <p:cxnSp>
          <p:nvCxnSpPr>
            <p:cNvPr id="80" name="Straight Connector 79"/>
            <p:cNvCxnSpPr/>
            <p:nvPr/>
          </p:nvCxnSpPr>
          <p:spPr>
            <a:xfrm flipV="1">
              <a:off x="5016000" y="1557000"/>
              <a:ext cx="0" cy="360000"/>
            </a:xfrm>
            <a:prstGeom prst="line">
              <a:avLst/>
            </a:prstGeom>
            <a:ln w="127000">
              <a:solidFill>
                <a:srgbClr val="AD6A38"/>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5016000" y="1557000"/>
              <a:ext cx="0" cy="360001"/>
            </a:xfrm>
            <a:prstGeom prst="line">
              <a:avLst/>
            </a:prstGeom>
            <a:ln w="76200">
              <a:solidFill>
                <a:srgbClr val="EF6100"/>
              </a:solidFill>
            </a:ln>
          </p:spPr>
          <p:style>
            <a:lnRef idx="1">
              <a:schemeClr val="accent1"/>
            </a:lnRef>
            <a:fillRef idx="0">
              <a:schemeClr val="accent1"/>
            </a:fillRef>
            <a:effectRef idx="0">
              <a:schemeClr val="accent1"/>
            </a:effectRef>
            <a:fontRef idx="minor">
              <a:schemeClr val="tx1"/>
            </a:fontRef>
          </p:style>
        </p:cxnSp>
      </p:grpSp>
      <p:sp>
        <p:nvSpPr>
          <p:cNvPr id="82" name="Rectangle 81"/>
          <p:cNvSpPr/>
          <p:nvPr/>
        </p:nvSpPr>
        <p:spPr>
          <a:xfrm>
            <a:off x="7879618" y="5638041"/>
            <a:ext cx="494865" cy="222292"/>
          </a:xfrm>
          <a:prstGeom prst="rect">
            <a:avLst/>
          </a:prstGeom>
          <a:solidFill>
            <a:srgbClr val="EF6100"/>
          </a:solidFill>
          <a:ln w="28575">
            <a:solidFill>
              <a:srgbClr val="AD6A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SCL</a:t>
            </a:r>
            <a:endParaRPr lang="en-US" sz="1400" dirty="0"/>
          </a:p>
        </p:txBody>
      </p:sp>
      <p:grpSp>
        <p:nvGrpSpPr>
          <p:cNvPr id="90" name="Group 89"/>
          <p:cNvGrpSpPr/>
          <p:nvPr/>
        </p:nvGrpSpPr>
        <p:grpSpPr>
          <a:xfrm>
            <a:off x="8738730" y="5413877"/>
            <a:ext cx="155969" cy="750312"/>
            <a:chOff x="5016000" y="1557000"/>
            <a:chExt cx="0" cy="360001"/>
          </a:xfrm>
        </p:grpSpPr>
        <p:cxnSp>
          <p:nvCxnSpPr>
            <p:cNvPr id="91" name="Straight Connector 90"/>
            <p:cNvCxnSpPr/>
            <p:nvPr/>
          </p:nvCxnSpPr>
          <p:spPr>
            <a:xfrm flipV="1">
              <a:off x="5016000" y="1557000"/>
              <a:ext cx="0" cy="36000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5016000" y="1557000"/>
              <a:ext cx="0" cy="360001"/>
            </a:xfrm>
            <a:prstGeom prst="line">
              <a:avLst/>
            </a:prstGeom>
            <a:ln w="76200">
              <a:solidFill>
                <a:srgbClr val="404040"/>
              </a:solidFill>
            </a:ln>
          </p:spPr>
          <p:style>
            <a:lnRef idx="1">
              <a:schemeClr val="accent1"/>
            </a:lnRef>
            <a:fillRef idx="0">
              <a:schemeClr val="accent1"/>
            </a:fillRef>
            <a:effectRef idx="0">
              <a:schemeClr val="accent1"/>
            </a:effectRef>
            <a:fontRef idx="minor">
              <a:schemeClr val="tx1"/>
            </a:fontRef>
          </p:style>
        </p:cxnSp>
      </p:grpSp>
      <p:sp>
        <p:nvSpPr>
          <p:cNvPr id="93" name="Rectangle 92"/>
          <p:cNvSpPr/>
          <p:nvPr/>
        </p:nvSpPr>
        <p:spPr>
          <a:xfrm>
            <a:off x="8343469" y="6138787"/>
            <a:ext cx="686837" cy="222292"/>
          </a:xfrm>
          <a:prstGeom prst="rect">
            <a:avLst/>
          </a:prstGeom>
          <a:solidFill>
            <a:srgbClr val="40404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GND</a:t>
            </a:r>
            <a:endParaRPr lang="en-US" sz="1400" dirty="0"/>
          </a:p>
        </p:txBody>
      </p:sp>
      <p:grpSp>
        <p:nvGrpSpPr>
          <p:cNvPr id="7" name="Group 6"/>
          <p:cNvGrpSpPr/>
          <p:nvPr/>
        </p:nvGrpSpPr>
        <p:grpSpPr>
          <a:xfrm>
            <a:off x="8741999" y="1831891"/>
            <a:ext cx="0" cy="229109"/>
            <a:chOff x="8741999" y="1831891"/>
            <a:chExt cx="0" cy="229109"/>
          </a:xfrm>
        </p:grpSpPr>
        <p:cxnSp>
          <p:nvCxnSpPr>
            <p:cNvPr id="84" name="Straight Connector 83"/>
            <p:cNvCxnSpPr/>
            <p:nvPr/>
          </p:nvCxnSpPr>
          <p:spPr>
            <a:xfrm flipV="1">
              <a:off x="8741999" y="1831891"/>
              <a:ext cx="0" cy="229108"/>
            </a:xfrm>
            <a:prstGeom prst="line">
              <a:avLst/>
            </a:prstGeom>
            <a:ln w="127000">
              <a:solidFill>
                <a:srgbClr val="DA00DA"/>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8741999" y="1831891"/>
              <a:ext cx="0" cy="229109"/>
            </a:xfrm>
            <a:prstGeom prst="line">
              <a:avLst/>
            </a:prstGeom>
            <a:ln w="76200">
              <a:solidFill>
                <a:srgbClr val="FA50E6"/>
              </a:solidFill>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8679819" y="1877622"/>
            <a:ext cx="571112" cy="1"/>
            <a:chOff x="8679819" y="1877622"/>
            <a:chExt cx="571112" cy="1"/>
          </a:xfrm>
        </p:grpSpPr>
        <p:cxnSp>
          <p:nvCxnSpPr>
            <p:cNvPr id="87" name="Straight Connector 86"/>
            <p:cNvCxnSpPr/>
            <p:nvPr/>
          </p:nvCxnSpPr>
          <p:spPr>
            <a:xfrm rot="16200000" flipV="1">
              <a:off x="8965374" y="1592068"/>
              <a:ext cx="0" cy="571109"/>
            </a:xfrm>
            <a:prstGeom prst="line">
              <a:avLst/>
            </a:prstGeom>
            <a:ln w="127000">
              <a:solidFill>
                <a:srgbClr val="DA00DA"/>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16200000" flipV="1">
              <a:off x="8965376" y="1592067"/>
              <a:ext cx="0" cy="571110"/>
            </a:xfrm>
            <a:prstGeom prst="line">
              <a:avLst/>
            </a:prstGeom>
            <a:ln w="76200">
              <a:solidFill>
                <a:srgbClr val="FA50E6"/>
              </a:solidFill>
            </a:ln>
          </p:spPr>
          <p:style>
            <a:lnRef idx="1">
              <a:schemeClr val="accent1"/>
            </a:lnRef>
            <a:fillRef idx="0">
              <a:schemeClr val="accent1"/>
            </a:fillRef>
            <a:effectRef idx="0">
              <a:schemeClr val="accent1"/>
            </a:effectRef>
            <a:fontRef idx="minor">
              <a:schemeClr val="tx1"/>
            </a:fontRef>
          </p:style>
        </p:cxnSp>
      </p:grpSp>
      <p:sp>
        <p:nvSpPr>
          <p:cNvPr id="89" name="Rectangle 88"/>
          <p:cNvSpPr/>
          <p:nvPr/>
        </p:nvSpPr>
        <p:spPr>
          <a:xfrm>
            <a:off x="9179056" y="1751852"/>
            <a:ext cx="1131120" cy="222292"/>
          </a:xfrm>
          <a:prstGeom prst="rect">
            <a:avLst/>
          </a:prstGeom>
          <a:solidFill>
            <a:srgbClr val="FA50E6"/>
          </a:solidFill>
          <a:ln w="28575">
            <a:solidFill>
              <a:srgbClr val="DA00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3.3V</a:t>
            </a:r>
            <a:endParaRPr lang="en-US" sz="1400" dirty="0"/>
          </a:p>
        </p:txBody>
      </p:sp>
    </p:spTree>
    <p:extLst>
      <p:ext uri="{BB962C8B-B14F-4D97-AF65-F5344CB8AC3E}">
        <p14:creationId xmlns:p14="http://schemas.microsoft.com/office/powerpoint/2010/main" val="15311721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6" y="256674"/>
            <a:ext cx="11512233" cy="667800"/>
          </a:xfrm>
        </p:spPr>
        <p:txBody>
          <a:bodyPr>
            <a:normAutofit/>
          </a:bodyPr>
          <a:lstStyle/>
          <a:p>
            <a:r>
              <a:rPr lang="en-US" dirty="0" smtClean="0"/>
              <a:t>Pool Clock : Wiring schematic</a:t>
            </a:r>
            <a:endParaRPr lang="en-US" dirty="0"/>
          </a:p>
        </p:txBody>
      </p:sp>
      <p:sp>
        <p:nvSpPr>
          <p:cNvPr id="5" name="TextBox 4"/>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pic>
        <p:nvPicPr>
          <p:cNvPr id="2" name="Picture 1"/>
          <p:cNvPicPr>
            <a:picLocks noChangeAspect="1"/>
          </p:cNvPicPr>
          <p:nvPr/>
        </p:nvPicPr>
        <p:blipFill>
          <a:blip r:embed="rId2"/>
          <a:stretch>
            <a:fillRect/>
          </a:stretch>
        </p:blipFill>
        <p:spPr>
          <a:xfrm>
            <a:off x="1560000" y="1197000"/>
            <a:ext cx="8876531" cy="5184000"/>
          </a:xfrm>
          <a:prstGeom prst="rect">
            <a:avLst/>
          </a:prstGeom>
        </p:spPr>
      </p:pic>
    </p:spTree>
    <p:extLst>
      <p:ext uri="{BB962C8B-B14F-4D97-AF65-F5344CB8AC3E}">
        <p14:creationId xmlns:p14="http://schemas.microsoft.com/office/powerpoint/2010/main" val="39695819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622488633"/>
              </p:ext>
            </p:extLst>
          </p:nvPr>
        </p:nvGraphicFramePr>
        <p:xfrm>
          <a:off x="357669" y="981000"/>
          <a:ext cx="11628425" cy="5562600"/>
        </p:xfrm>
        <a:graphic>
          <a:graphicData uri="http://schemas.openxmlformats.org/drawingml/2006/table">
            <a:tbl>
              <a:tblPr firstRow="1" bandRow="1">
                <a:tableStyleId>{5C22544A-7EE6-4342-B048-85BDC9FD1C3A}</a:tableStyleId>
              </a:tblPr>
              <a:tblGrid>
                <a:gridCol w="3204684">
                  <a:extLst>
                    <a:ext uri="{9D8B030D-6E8A-4147-A177-3AD203B41FA5}">
                      <a16:colId xmlns:a16="http://schemas.microsoft.com/office/drawing/2014/main" val="2592657468"/>
                    </a:ext>
                  </a:extLst>
                </a:gridCol>
                <a:gridCol w="961405">
                  <a:extLst>
                    <a:ext uri="{9D8B030D-6E8A-4147-A177-3AD203B41FA5}">
                      <a16:colId xmlns:a16="http://schemas.microsoft.com/office/drawing/2014/main" val="4199984240"/>
                    </a:ext>
                  </a:extLst>
                </a:gridCol>
                <a:gridCol w="7462336">
                  <a:extLst>
                    <a:ext uri="{9D8B030D-6E8A-4147-A177-3AD203B41FA5}">
                      <a16:colId xmlns:a16="http://schemas.microsoft.com/office/drawing/2014/main" val="2605169964"/>
                    </a:ext>
                  </a:extLst>
                </a:gridCol>
              </a:tblGrid>
              <a:tr h="370840">
                <a:tc>
                  <a:txBody>
                    <a:bodyPr/>
                    <a:lstStyle/>
                    <a:p>
                      <a:r>
                        <a:rPr lang="en-US" sz="1600" noProof="0" dirty="0" smtClean="0"/>
                        <a:t>Parts</a:t>
                      </a:r>
                      <a:endParaRPr lang="en-US" sz="1600" noProof="0" dirty="0"/>
                    </a:p>
                  </a:txBody>
                  <a:tcPr/>
                </a:tc>
                <a:tc>
                  <a:txBody>
                    <a:bodyPr/>
                    <a:lstStyle/>
                    <a:p>
                      <a:r>
                        <a:rPr lang="en-US" sz="1600" noProof="0" dirty="0" smtClean="0"/>
                        <a:t>Number</a:t>
                      </a:r>
                      <a:endParaRPr lang="en-US" sz="1600" noProof="0" dirty="0"/>
                    </a:p>
                  </a:txBody>
                  <a:tcPr/>
                </a:tc>
                <a:tc>
                  <a:txBody>
                    <a:bodyPr/>
                    <a:lstStyle/>
                    <a:p>
                      <a:r>
                        <a:rPr lang="en-US" sz="1600" noProof="0" dirty="0" smtClean="0"/>
                        <a:t>Description</a:t>
                      </a:r>
                      <a:endParaRPr lang="en-US" sz="1600" noProof="0" dirty="0"/>
                    </a:p>
                  </a:txBody>
                  <a:tcPr/>
                </a:tc>
                <a:extLst>
                  <a:ext uri="{0D108BD9-81ED-4DB2-BD59-A6C34878D82A}">
                    <a16:rowId xmlns:a16="http://schemas.microsoft.com/office/drawing/2014/main" val="3460302851"/>
                  </a:ext>
                </a:extLst>
              </a:tr>
              <a:tr h="370840">
                <a:tc>
                  <a:txBody>
                    <a:bodyPr/>
                    <a:lstStyle/>
                    <a:p>
                      <a:r>
                        <a:rPr lang="en-US" sz="1600" noProof="0" dirty="0" smtClean="0">
                          <a:hlinkClick r:id="rId2"/>
                        </a:rPr>
                        <a:t>ESP32-VROOM-32U</a:t>
                      </a:r>
                      <a:endParaRPr lang="en-US" sz="1600" noProof="0" dirty="0"/>
                    </a:p>
                  </a:txBody>
                  <a:tcPr/>
                </a:tc>
                <a:tc>
                  <a:txBody>
                    <a:bodyPr/>
                    <a:lstStyle/>
                    <a:p>
                      <a:pPr algn="ctr"/>
                      <a:r>
                        <a:rPr lang="en-US" sz="1600" noProof="0" dirty="0" smtClean="0"/>
                        <a:t>1</a:t>
                      </a:r>
                      <a:endParaRPr lang="en-US" sz="1600" noProof="0" dirty="0"/>
                    </a:p>
                  </a:txBody>
                  <a:tcPr/>
                </a:tc>
                <a:tc>
                  <a:txBody>
                    <a:bodyPr/>
                    <a:lstStyle/>
                    <a:p>
                      <a:r>
                        <a:rPr lang="en-US" sz="1600" noProof="0" dirty="0" smtClean="0"/>
                        <a:t>Micro-controller</a:t>
                      </a:r>
                      <a:endParaRPr lang="en-US" sz="1600" noProof="0" dirty="0"/>
                    </a:p>
                  </a:txBody>
                  <a:tcPr/>
                </a:tc>
                <a:extLst>
                  <a:ext uri="{0D108BD9-81ED-4DB2-BD59-A6C34878D82A}">
                    <a16:rowId xmlns:a16="http://schemas.microsoft.com/office/drawing/2014/main" val="25380455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smtClean="0">
                          <a:hlinkClick r:id="rId2"/>
                        </a:rPr>
                        <a:t>ESP32 Breakout Board</a:t>
                      </a:r>
                      <a:endParaRPr lang="en-US" sz="1600" noProof="0" dirty="0" smtClean="0"/>
                    </a:p>
                  </a:txBody>
                  <a:tcPr/>
                </a:tc>
                <a:tc>
                  <a:txBody>
                    <a:bodyPr/>
                    <a:lstStyle/>
                    <a:p>
                      <a:pPr algn="ctr"/>
                      <a:r>
                        <a:rPr lang="en-US" sz="1600" noProof="0" dirty="0" smtClean="0"/>
                        <a:t>1</a:t>
                      </a:r>
                      <a:endParaRPr lang="en-US" sz="1600" noProof="0" dirty="0"/>
                    </a:p>
                  </a:txBody>
                  <a:tcPr/>
                </a:tc>
                <a:tc>
                  <a:txBody>
                    <a:bodyPr/>
                    <a:lstStyle/>
                    <a:p>
                      <a:r>
                        <a:rPr lang="en-US" sz="1600" noProof="0" dirty="0" smtClean="0"/>
                        <a:t>Board</a:t>
                      </a:r>
                      <a:r>
                        <a:rPr lang="en-US" sz="1600" baseline="0" noProof="0" dirty="0" smtClean="0"/>
                        <a:t> adapter for ESP32  38 pins</a:t>
                      </a:r>
                      <a:endParaRPr lang="en-US" sz="1600" noProof="0" dirty="0"/>
                    </a:p>
                  </a:txBody>
                  <a:tcPr/>
                </a:tc>
                <a:extLst>
                  <a:ext uri="{0D108BD9-81ED-4DB2-BD59-A6C34878D82A}">
                    <a16:rowId xmlns:a16="http://schemas.microsoft.com/office/drawing/2014/main" val="3562747781"/>
                  </a:ext>
                </a:extLst>
              </a:tr>
              <a:tr h="370840">
                <a:tc>
                  <a:txBody>
                    <a:bodyPr/>
                    <a:lstStyle/>
                    <a:p>
                      <a:r>
                        <a:rPr lang="en-US" sz="1600" noProof="0" dirty="0" smtClean="0">
                          <a:hlinkClick r:id="rId3"/>
                        </a:rPr>
                        <a:t>WS2812B Led strip (5m / 60 / IP30)</a:t>
                      </a:r>
                      <a:endParaRPr lang="en-US" sz="1600" noProof="0" dirty="0"/>
                    </a:p>
                  </a:txBody>
                  <a:tcPr/>
                </a:tc>
                <a:tc>
                  <a:txBody>
                    <a:bodyPr/>
                    <a:lstStyle/>
                    <a:p>
                      <a:pPr algn="ctr"/>
                      <a:r>
                        <a:rPr lang="en-US" sz="1600" noProof="0" dirty="0" smtClean="0"/>
                        <a:t>5 m</a:t>
                      </a:r>
                      <a:endParaRPr lang="en-US" sz="1600" noProof="0" dirty="0"/>
                    </a:p>
                  </a:txBody>
                  <a:tcPr/>
                </a:tc>
                <a:tc>
                  <a:txBody>
                    <a:bodyPr/>
                    <a:lstStyle/>
                    <a:p>
                      <a:r>
                        <a:rPr lang="en-US" sz="1600" b="0" i="0" kern="1200" noProof="0" dirty="0" smtClean="0">
                          <a:solidFill>
                            <a:schemeClr val="dk1"/>
                          </a:solidFill>
                          <a:effectLst/>
                          <a:latin typeface="+mn-lt"/>
                          <a:ea typeface="+mn-ea"/>
                          <a:cs typeface="+mn-cs"/>
                        </a:rPr>
                        <a:t>DC5V WS2812B Individually Addressable 5050 RGB Led Strip - IP30</a:t>
                      </a:r>
                      <a:r>
                        <a:rPr lang="en-US" sz="1600" b="0" i="0" kern="1200" baseline="0" noProof="0" dirty="0" smtClean="0">
                          <a:solidFill>
                            <a:schemeClr val="dk1"/>
                          </a:solidFill>
                          <a:effectLst/>
                          <a:latin typeface="+mn-lt"/>
                          <a:ea typeface="+mn-ea"/>
                          <a:cs typeface="+mn-cs"/>
                        </a:rPr>
                        <a:t> - 60 </a:t>
                      </a:r>
                      <a:r>
                        <a:rPr lang="en-US" sz="1600" b="0" i="0" kern="1200" baseline="0" noProof="0" dirty="0" err="1" smtClean="0">
                          <a:solidFill>
                            <a:schemeClr val="dk1"/>
                          </a:solidFill>
                          <a:effectLst/>
                          <a:latin typeface="+mn-lt"/>
                          <a:ea typeface="+mn-ea"/>
                          <a:cs typeface="+mn-cs"/>
                        </a:rPr>
                        <a:t>Leds</a:t>
                      </a:r>
                      <a:r>
                        <a:rPr lang="en-US" sz="1600" b="0" i="0" kern="1200" baseline="0" noProof="0" dirty="0" smtClean="0">
                          <a:solidFill>
                            <a:schemeClr val="dk1"/>
                          </a:solidFill>
                          <a:effectLst/>
                          <a:latin typeface="+mn-lt"/>
                          <a:ea typeface="+mn-ea"/>
                          <a:cs typeface="+mn-cs"/>
                        </a:rPr>
                        <a:t>/m</a:t>
                      </a:r>
                      <a:endParaRPr lang="en-US" sz="1600" noProof="0" dirty="0"/>
                    </a:p>
                  </a:txBody>
                  <a:tcPr/>
                </a:tc>
                <a:extLst>
                  <a:ext uri="{0D108BD9-81ED-4DB2-BD59-A6C34878D82A}">
                    <a16:rowId xmlns:a16="http://schemas.microsoft.com/office/drawing/2014/main" val="2082606766"/>
                  </a:ext>
                </a:extLst>
              </a:tr>
              <a:tr h="370840">
                <a:tc>
                  <a:txBody>
                    <a:bodyPr/>
                    <a:lstStyle/>
                    <a:p>
                      <a:r>
                        <a:rPr lang="en-US" sz="1600" noProof="0" dirty="0" smtClean="0">
                          <a:hlinkClick r:id="rId4"/>
                        </a:rPr>
                        <a:t>Photo sensitive sensor</a:t>
                      </a:r>
                      <a:endParaRPr lang="en-US" sz="1600" noProof="0" dirty="0"/>
                    </a:p>
                  </a:txBody>
                  <a:tcPr/>
                </a:tc>
                <a:tc>
                  <a:txBody>
                    <a:bodyPr/>
                    <a:lstStyle/>
                    <a:p>
                      <a:pPr algn="ctr"/>
                      <a:r>
                        <a:rPr lang="en-US" sz="1600" noProof="0" dirty="0" smtClean="0"/>
                        <a:t>1</a:t>
                      </a:r>
                      <a:endParaRPr lang="en-US" sz="1600" noProof="0" dirty="0"/>
                    </a:p>
                  </a:txBody>
                  <a:tcPr/>
                </a:tc>
                <a:tc>
                  <a:txBody>
                    <a:bodyPr/>
                    <a:lstStyle/>
                    <a:p>
                      <a:r>
                        <a:rPr lang="en-US" sz="1600" b="0" i="0" kern="1200" noProof="0" dirty="0" smtClean="0">
                          <a:solidFill>
                            <a:schemeClr val="dk1"/>
                          </a:solidFill>
                          <a:effectLst/>
                          <a:latin typeface="+mn-lt"/>
                          <a:ea typeface="+mn-ea"/>
                          <a:cs typeface="+mn-cs"/>
                        </a:rPr>
                        <a:t>Photosensitive sensor module</a:t>
                      </a:r>
                      <a:endParaRPr lang="en-US" sz="1600" noProof="0" dirty="0"/>
                    </a:p>
                  </a:txBody>
                  <a:tcPr/>
                </a:tc>
                <a:extLst>
                  <a:ext uri="{0D108BD9-81ED-4DB2-BD59-A6C34878D82A}">
                    <a16:rowId xmlns:a16="http://schemas.microsoft.com/office/drawing/2014/main" val="1839640940"/>
                  </a:ext>
                </a:extLst>
              </a:tr>
              <a:tr h="370840">
                <a:tc>
                  <a:txBody>
                    <a:bodyPr/>
                    <a:lstStyle/>
                    <a:p>
                      <a:r>
                        <a:rPr lang="en-US" sz="1600" noProof="0" dirty="0" smtClean="0">
                          <a:hlinkClick r:id="rId5"/>
                        </a:rPr>
                        <a:t>AM2320 Temperature sensor</a:t>
                      </a:r>
                      <a:endParaRPr lang="en-US" sz="1600" noProof="0" dirty="0"/>
                    </a:p>
                  </a:txBody>
                  <a:tcPr/>
                </a:tc>
                <a:tc>
                  <a:txBody>
                    <a:bodyPr/>
                    <a:lstStyle/>
                    <a:p>
                      <a:pPr algn="ctr"/>
                      <a:r>
                        <a:rPr lang="en-US" sz="1600" noProof="0" dirty="0" smtClean="0"/>
                        <a:t>1</a:t>
                      </a:r>
                      <a:endParaRPr lang="en-US" sz="1600" noProof="0" dirty="0"/>
                    </a:p>
                  </a:txBody>
                  <a:tcPr/>
                </a:tc>
                <a:tc>
                  <a:txBody>
                    <a:bodyPr/>
                    <a:lstStyle/>
                    <a:p>
                      <a:r>
                        <a:rPr lang="en-US" sz="1600" noProof="0" dirty="0" smtClean="0"/>
                        <a:t>AM2320 Digital Temperature and Humidity </a:t>
                      </a:r>
                      <a:endParaRPr lang="en-US" sz="1600" noProof="0" dirty="0"/>
                    </a:p>
                  </a:txBody>
                  <a:tcPr/>
                </a:tc>
                <a:extLst>
                  <a:ext uri="{0D108BD9-81ED-4DB2-BD59-A6C34878D82A}">
                    <a16:rowId xmlns:a16="http://schemas.microsoft.com/office/drawing/2014/main" val="2236208748"/>
                  </a:ext>
                </a:extLst>
              </a:tr>
              <a:tr h="370840">
                <a:tc>
                  <a:txBody>
                    <a:bodyPr/>
                    <a:lstStyle/>
                    <a:p>
                      <a:r>
                        <a:rPr lang="en-US" sz="1600" noProof="0" dirty="0" smtClean="0">
                          <a:hlinkClick r:id="rId6"/>
                        </a:rPr>
                        <a:t>DS18B20 Waterproof</a:t>
                      </a:r>
                      <a:r>
                        <a:rPr lang="en-US" sz="1600" baseline="0" noProof="0" dirty="0" smtClean="0">
                          <a:hlinkClick r:id="rId6"/>
                        </a:rPr>
                        <a:t> Temp Sensor</a:t>
                      </a:r>
                      <a:endParaRPr lang="en-US" sz="1600" noProof="0" dirty="0"/>
                    </a:p>
                  </a:txBody>
                  <a:tcPr/>
                </a:tc>
                <a:tc>
                  <a:txBody>
                    <a:bodyPr/>
                    <a:lstStyle/>
                    <a:p>
                      <a:pPr algn="ctr"/>
                      <a:r>
                        <a:rPr lang="en-US" sz="1600" noProof="0" dirty="0" smtClean="0"/>
                        <a:t>1</a:t>
                      </a:r>
                      <a:endParaRPr lang="en-US" sz="1600" noProof="0" dirty="0"/>
                    </a:p>
                  </a:txBody>
                  <a:tcPr/>
                </a:tc>
                <a:tc>
                  <a:txBody>
                    <a:bodyPr/>
                    <a:lstStyle/>
                    <a:p>
                      <a:r>
                        <a:rPr lang="en-US" sz="1600" noProof="0" dirty="0" smtClean="0"/>
                        <a:t>DS18B20 Waterproof Temperature Sensor</a:t>
                      </a:r>
                      <a:endParaRPr lang="en-US" sz="1600" noProof="0" dirty="0"/>
                    </a:p>
                  </a:txBody>
                  <a:tcPr/>
                </a:tc>
                <a:extLst>
                  <a:ext uri="{0D108BD9-81ED-4DB2-BD59-A6C34878D82A}">
                    <a16:rowId xmlns:a16="http://schemas.microsoft.com/office/drawing/2014/main" val="695541186"/>
                  </a:ext>
                </a:extLst>
              </a:tr>
              <a:tr h="370840">
                <a:tc>
                  <a:txBody>
                    <a:bodyPr/>
                    <a:lstStyle/>
                    <a:p>
                      <a:r>
                        <a:rPr lang="en-US" sz="1600" noProof="0" dirty="0" smtClean="0">
                          <a:hlinkClick r:id="rId7"/>
                        </a:rPr>
                        <a:t>LCD 20x4 I2C</a:t>
                      </a:r>
                      <a:endParaRPr lang="en-US" sz="1600" noProof="0" dirty="0"/>
                    </a:p>
                  </a:txBody>
                  <a:tcPr/>
                </a:tc>
                <a:tc>
                  <a:txBody>
                    <a:bodyPr/>
                    <a:lstStyle/>
                    <a:p>
                      <a:pPr algn="ctr"/>
                      <a:r>
                        <a:rPr lang="en-US" sz="1600" noProof="0" dirty="0" smtClean="0"/>
                        <a:t>1</a:t>
                      </a:r>
                      <a:endParaRPr lang="en-US" sz="1600" noProof="0" dirty="0"/>
                    </a:p>
                  </a:txBody>
                  <a:tcPr/>
                </a:tc>
                <a:tc>
                  <a:txBody>
                    <a:bodyPr/>
                    <a:lstStyle/>
                    <a:p>
                      <a:r>
                        <a:rPr lang="en-US" sz="1600" noProof="0" dirty="0" smtClean="0"/>
                        <a:t>LCD2004+I2C screen HD44780 Character LCD /w I2C Serial interface adapter module</a:t>
                      </a:r>
                      <a:endParaRPr lang="en-US" sz="1600" noProof="0" dirty="0"/>
                    </a:p>
                  </a:txBody>
                  <a:tcPr/>
                </a:tc>
                <a:extLst>
                  <a:ext uri="{0D108BD9-81ED-4DB2-BD59-A6C34878D82A}">
                    <a16:rowId xmlns:a16="http://schemas.microsoft.com/office/drawing/2014/main" val="2022281147"/>
                  </a:ext>
                </a:extLst>
              </a:tr>
              <a:tr h="370840">
                <a:tc>
                  <a:txBody>
                    <a:bodyPr/>
                    <a:lstStyle/>
                    <a:p>
                      <a:r>
                        <a:rPr lang="en-US" sz="1600" noProof="0" dirty="0" smtClean="0">
                          <a:hlinkClick r:id="rId8"/>
                        </a:rPr>
                        <a:t>PIR Motion Sensor</a:t>
                      </a:r>
                      <a:endParaRPr lang="en-US" sz="1600" noProof="0" dirty="0"/>
                    </a:p>
                  </a:txBody>
                  <a:tcPr/>
                </a:tc>
                <a:tc>
                  <a:txBody>
                    <a:bodyPr/>
                    <a:lstStyle/>
                    <a:p>
                      <a:pPr algn="ctr"/>
                      <a:r>
                        <a:rPr lang="en-US" sz="1600" noProof="0" dirty="0" smtClean="0"/>
                        <a:t>1</a:t>
                      </a:r>
                      <a:endParaRPr lang="en-US" sz="1600" noProof="0" dirty="0"/>
                    </a:p>
                  </a:txBody>
                  <a:tcPr/>
                </a:tc>
                <a:tc>
                  <a:txBody>
                    <a:bodyPr/>
                    <a:lstStyle/>
                    <a:p>
                      <a:r>
                        <a:rPr lang="en-US" sz="1600" noProof="0" dirty="0" smtClean="0"/>
                        <a:t>HC-SR501 Adjust IR Pyroelectric Infrared PIR Motion Sensor Detector</a:t>
                      </a:r>
                      <a:endParaRPr lang="en-US" sz="1600" noProof="0" dirty="0"/>
                    </a:p>
                  </a:txBody>
                  <a:tcPr/>
                </a:tc>
                <a:extLst>
                  <a:ext uri="{0D108BD9-81ED-4DB2-BD59-A6C34878D82A}">
                    <a16:rowId xmlns:a16="http://schemas.microsoft.com/office/drawing/2014/main" val="1202895849"/>
                  </a:ext>
                </a:extLst>
              </a:tr>
              <a:tr h="370840">
                <a:tc>
                  <a:txBody>
                    <a:bodyPr/>
                    <a:lstStyle/>
                    <a:p>
                      <a:r>
                        <a:rPr lang="en-US" sz="1600" noProof="0" dirty="0" smtClean="0">
                          <a:hlinkClick r:id="rId9"/>
                        </a:rPr>
                        <a:t>Push button</a:t>
                      </a:r>
                      <a:endParaRPr lang="en-US" sz="1600" noProof="0" dirty="0"/>
                    </a:p>
                  </a:txBody>
                  <a:tcPr/>
                </a:tc>
                <a:tc>
                  <a:txBody>
                    <a:bodyPr/>
                    <a:lstStyle/>
                    <a:p>
                      <a:pPr algn="ctr"/>
                      <a:r>
                        <a:rPr lang="en-US" sz="1600" noProof="0" dirty="0" smtClean="0"/>
                        <a:t>4</a:t>
                      </a:r>
                      <a:endParaRPr lang="en-US" sz="1600" noProof="0" dirty="0"/>
                    </a:p>
                  </a:txBody>
                  <a:tcPr/>
                </a:tc>
                <a:tc>
                  <a:txBody>
                    <a:bodyPr/>
                    <a:lstStyle/>
                    <a:p>
                      <a:r>
                        <a:rPr lang="en-US" sz="1600" noProof="0" dirty="0" smtClean="0"/>
                        <a:t>16mm metal push button switch Waterproof Flat circular button LED light self-reset</a:t>
                      </a:r>
                      <a:endParaRPr lang="en-US" sz="1600" noProof="0" dirty="0"/>
                    </a:p>
                  </a:txBody>
                  <a:tcPr/>
                </a:tc>
                <a:extLst>
                  <a:ext uri="{0D108BD9-81ED-4DB2-BD59-A6C34878D82A}">
                    <a16:rowId xmlns:a16="http://schemas.microsoft.com/office/drawing/2014/main" val="1073682803"/>
                  </a:ext>
                </a:extLst>
              </a:tr>
              <a:tr h="370840">
                <a:tc>
                  <a:txBody>
                    <a:bodyPr/>
                    <a:lstStyle/>
                    <a:p>
                      <a:r>
                        <a:rPr lang="en-US" sz="1600" noProof="0" dirty="0" smtClean="0">
                          <a:hlinkClick r:id="rId10"/>
                        </a:rPr>
                        <a:t>Capacitor</a:t>
                      </a:r>
                      <a:endParaRPr lang="en-US" sz="1600" noProof="0" dirty="0"/>
                    </a:p>
                  </a:txBody>
                  <a:tcPr/>
                </a:tc>
                <a:tc>
                  <a:txBody>
                    <a:bodyPr/>
                    <a:lstStyle/>
                    <a:p>
                      <a:pPr algn="ctr"/>
                      <a:r>
                        <a:rPr lang="en-US" sz="1600" noProof="0" dirty="0" smtClean="0"/>
                        <a:t>1</a:t>
                      </a:r>
                      <a:endParaRPr lang="en-US" sz="1600" noProof="0" dirty="0"/>
                    </a:p>
                  </a:txBody>
                  <a:tcPr/>
                </a:tc>
                <a:tc>
                  <a:txBody>
                    <a:bodyPr/>
                    <a:lstStyle/>
                    <a:p>
                      <a:r>
                        <a:rPr lang="el-GR" sz="1600" noProof="0" dirty="0" smtClean="0"/>
                        <a:t>1000μ</a:t>
                      </a:r>
                      <a:r>
                        <a:rPr lang="en-US" sz="1600" noProof="0" dirty="0" smtClean="0"/>
                        <a:t>F</a:t>
                      </a:r>
                      <a:endParaRPr lang="en-US" sz="1600" noProof="0" dirty="0"/>
                    </a:p>
                  </a:txBody>
                  <a:tcPr/>
                </a:tc>
                <a:extLst>
                  <a:ext uri="{0D108BD9-81ED-4DB2-BD59-A6C34878D82A}">
                    <a16:rowId xmlns:a16="http://schemas.microsoft.com/office/drawing/2014/main" val="1305312444"/>
                  </a:ext>
                </a:extLst>
              </a:tr>
              <a:tr h="370840">
                <a:tc>
                  <a:txBody>
                    <a:bodyPr/>
                    <a:lstStyle/>
                    <a:p>
                      <a:r>
                        <a:rPr lang="en-US" sz="1600" noProof="0" dirty="0" smtClean="0">
                          <a:hlinkClick r:id="rId11"/>
                        </a:rPr>
                        <a:t>Resistor</a:t>
                      </a:r>
                      <a:endParaRPr lang="en-US" sz="1600" noProof="0" dirty="0"/>
                    </a:p>
                  </a:txBody>
                  <a:tcPr/>
                </a:tc>
                <a:tc>
                  <a:txBody>
                    <a:bodyPr/>
                    <a:lstStyle/>
                    <a:p>
                      <a:pPr algn="ctr"/>
                      <a:r>
                        <a:rPr lang="en-US" sz="1600" noProof="0" dirty="0" smtClean="0"/>
                        <a:t>8</a:t>
                      </a:r>
                      <a:endParaRPr lang="en-US" sz="1600" noProof="0" dirty="0"/>
                    </a:p>
                  </a:txBody>
                  <a:tcPr/>
                </a:tc>
                <a:tc>
                  <a:txBody>
                    <a:bodyPr/>
                    <a:lstStyle/>
                    <a:p>
                      <a:r>
                        <a:rPr lang="en-US" sz="1600" noProof="0" dirty="0" smtClean="0"/>
                        <a:t>1x330Ω, 1x4.7kΩ, 6x10kΩ resistors</a:t>
                      </a:r>
                      <a:endParaRPr lang="en-US" sz="1600" noProof="0" dirty="0"/>
                    </a:p>
                  </a:txBody>
                  <a:tcPr/>
                </a:tc>
                <a:extLst>
                  <a:ext uri="{0D108BD9-81ED-4DB2-BD59-A6C34878D82A}">
                    <a16:rowId xmlns:a16="http://schemas.microsoft.com/office/drawing/2014/main" val="3114857719"/>
                  </a:ext>
                </a:extLst>
              </a:tr>
              <a:tr h="370840">
                <a:tc>
                  <a:txBody>
                    <a:bodyPr/>
                    <a:lstStyle/>
                    <a:p>
                      <a:r>
                        <a:rPr lang="en-US" sz="1600" noProof="0" dirty="0" smtClean="0">
                          <a:hlinkClick r:id="rId12"/>
                        </a:rPr>
                        <a:t>On/off button</a:t>
                      </a:r>
                      <a:endParaRPr lang="en-US" sz="1600" noProof="0" dirty="0"/>
                    </a:p>
                  </a:txBody>
                  <a:tcPr/>
                </a:tc>
                <a:tc>
                  <a:txBody>
                    <a:bodyPr/>
                    <a:lstStyle/>
                    <a:p>
                      <a:pPr algn="ctr"/>
                      <a:r>
                        <a:rPr lang="en-US" sz="1600" noProof="0" dirty="0" smtClean="0"/>
                        <a:t>1</a:t>
                      </a:r>
                      <a:endParaRPr lang="en-US" sz="1600" noProof="0" dirty="0"/>
                    </a:p>
                  </a:txBody>
                  <a:tcPr/>
                </a:tc>
                <a:tc>
                  <a:txBody>
                    <a:bodyPr/>
                    <a:lstStyle/>
                    <a:p>
                      <a:r>
                        <a:rPr lang="en-US" sz="1600" noProof="0" dirty="0" smtClean="0"/>
                        <a:t>On / off Button</a:t>
                      </a:r>
                      <a:endParaRPr lang="en-US" sz="1600" noProof="0" dirty="0"/>
                    </a:p>
                  </a:txBody>
                  <a:tcPr/>
                </a:tc>
                <a:extLst>
                  <a:ext uri="{0D108BD9-81ED-4DB2-BD59-A6C34878D82A}">
                    <a16:rowId xmlns:a16="http://schemas.microsoft.com/office/drawing/2014/main" val="1962673238"/>
                  </a:ext>
                </a:extLst>
              </a:tr>
              <a:tr h="370840">
                <a:tc>
                  <a:txBody>
                    <a:bodyPr/>
                    <a:lstStyle/>
                    <a:p>
                      <a:r>
                        <a:rPr lang="en-US" sz="1800" b="0" i="0" kern="1200" noProof="0" dirty="0" smtClean="0">
                          <a:solidFill>
                            <a:schemeClr val="dk1"/>
                          </a:solidFill>
                          <a:effectLst/>
                          <a:latin typeface="+mn-lt"/>
                          <a:ea typeface="+mn-ea"/>
                          <a:cs typeface="+mn-cs"/>
                          <a:hlinkClick r:id="rId13"/>
                        </a:rPr>
                        <a:t>DC Connectors 5.5x2.1mm</a:t>
                      </a:r>
                      <a:endParaRPr lang="en-US" sz="1600" noProof="0" dirty="0"/>
                    </a:p>
                  </a:txBody>
                  <a:tcPr/>
                </a:tc>
                <a:tc>
                  <a:txBody>
                    <a:bodyPr/>
                    <a:lstStyle/>
                    <a:p>
                      <a:pPr algn="ctr"/>
                      <a:r>
                        <a:rPr lang="en-US" sz="1600" noProof="0" dirty="0" smtClean="0"/>
                        <a:t>1</a:t>
                      </a:r>
                      <a:endParaRPr lang="en-US" sz="1600" noProof="0" dirty="0"/>
                    </a:p>
                  </a:txBody>
                  <a:tcPr/>
                </a:tc>
                <a:tc>
                  <a:txBody>
                    <a:bodyPr/>
                    <a:lstStyle/>
                    <a:p>
                      <a:r>
                        <a:rPr lang="en-US" sz="1600" noProof="0" dirty="0" smtClean="0"/>
                        <a:t>DC Connectors 5.5x2.1mm</a:t>
                      </a:r>
                      <a:endParaRPr lang="en-US" sz="1600" noProof="0" dirty="0"/>
                    </a:p>
                  </a:txBody>
                  <a:tcPr/>
                </a:tc>
                <a:extLst>
                  <a:ext uri="{0D108BD9-81ED-4DB2-BD59-A6C34878D82A}">
                    <a16:rowId xmlns:a16="http://schemas.microsoft.com/office/drawing/2014/main" val="1270456620"/>
                  </a:ext>
                </a:extLst>
              </a:tr>
              <a:tr h="370840">
                <a:tc>
                  <a:txBody>
                    <a:bodyPr/>
                    <a:lstStyle/>
                    <a:p>
                      <a:r>
                        <a:rPr lang="en-US" sz="1600" noProof="0" dirty="0" smtClean="0">
                          <a:hlinkClick r:id="rId14"/>
                        </a:rPr>
                        <a:t>LED Power Adapter AV-DC 5V/10A</a:t>
                      </a:r>
                      <a:endParaRPr lang="en-US" sz="1600" noProof="0" dirty="0"/>
                    </a:p>
                  </a:txBody>
                  <a:tcPr/>
                </a:tc>
                <a:tc>
                  <a:txBody>
                    <a:bodyPr/>
                    <a:lstStyle/>
                    <a:p>
                      <a:pPr algn="ctr"/>
                      <a:r>
                        <a:rPr lang="en-US" sz="1600" noProof="0" dirty="0" smtClean="0"/>
                        <a:t>1</a:t>
                      </a:r>
                      <a:endParaRPr lang="en-US" sz="1600"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noProof="0" dirty="0" smtClean="0">
                          <a:solidFill>
                            <a:schemeClr val="dk1"/>
                          </a:solidFill>
                          <a:effectLst/>
                          <a:latin typeface="+mn-lt"/>
                          <a:ea typeface="+mn-ea"/>
                          <a:cs typeface="+mn-cs"/>
                        </a:rPr>
                        <a:t>LED Power Adapter 5.5*2.1~2.5mm Female Connector AC 220V To DC</a:t>
                      </a:r>
                      <a:r>
                        <a:rPr lang="en-US" sz="1600" b="0" i="0" kern="1200" baseline="0" noProof="0" dirty="0" smtClean="0">
                          <a:solidFill>
                            <a:schemeClr val="dk1"/>
                          </a:solidFill>
                          <a:effectLst/>
                          <a:latin typeface="+mn-lt"/>
                          <a:ea typeface="+mn-ea"/>
                          <a:cs typeface="+mn-cs"/>
                        </a:rPr>
                        <a:t> </a:t>
                      </a:r>
                      <a:r>
                        <a:rPr lang="en-US" sz="1600" b="0" i="0" kern="1200" noProof="0" dirty="0" smtClean="0">
                          <a:solidFill>
                            <a:schemeClr val="dk1"/>
                          </a:solidFill>
                          <a:effectLst/>
                          <a:latin typeface="+mn-lt"/>
                          <a:ea typeface="+mn-ea"/>
                          <a:cs typeface="+mn-cs"/>
                        </a:rPr>
                        <a:t>5V (10A)</a:t>
                      </a:r>
                      <a:endParaRPr lang="en-US" sz="1400" noProof="0" dirty="0" smtClean="0"/>
                    </a:p>
                  </a:txBody>
                  <a:tcPr/>
                </a:tc>
                <a:extLst>
                  <a:ext uri="{0D108BD9-81ED-4DB2-BD59-A6C34878D82A}">
                    <a16:rowId xmlns:a16="http://schemas.microsoft.com/office/drawing/2014/main" val="1724325502"/>
                  </a:ext>
                </a:extLst>
              </a:tr>
            </a:tbl>
          </a:graphicData>
        </a:graphic>
      </p:graphicFrame>
      <p:sp>
        <p:nvSpPr>
          <p:cNvPr id="6" name="Title 12"/>
          <p:cNvSpPr txBox="1">
            <a:spLocks/>
          </p:cNvSpPr>
          <p:nvPr/>
        </p:nvSpPr>
        <p:spPr>
          <a:xfrm>
            <a:off x="415766" y="256674"/>
            <a:ext cx="11512233" cy="6678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n-US" dirty="0" smtClean="0"/>
              <a:t>Pool Clock : Bill of Material</a:t>
            </a:r>
            <a:endParaRPr lang="en-US" dirty="0"/>
          </a:p>
        </p:txBody>
      </p:sp>
      <p:sp>
        <p:nvSpPr>
          <p:cNvPr id="16" name="TextBox 15"/>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spTree>
    <p:extLst>
      <p:ext uri="{BB962C8B-B14F-4D97-AF65-F5344CB8AC3E}">
        <p14:creationId xmlns:p14="http://schemas.microsoft.com/office/powerpoint/2010/main" val="2863554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2"/>
          <p:cNvSpPr txBox="1">
            <a:spLocks/>
          </p:cNvSpPr>
          <p:nvPr/>
        </p:nvSpPr>
        <p:spPr>
          <a:xfrm>
            <a:off x="415766" y="256674"/>
            <a:ext cx="11512233" cy="6678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n-US" dirty="0" smtClean="0"/>
              <a:t>Pool Clock : Bill of Material</a:t>
            </a:r>
            <a:endParaRPr lang="en-US" dirty="0"/>
          </a:p>
        </p:txBody>
      </p:sp>
      <p:pic>
        <p:nvPicPr>
          <p:cNvPr id="9" name="Picture 8"/>
          <p:cNvPicPr>
            <a:picLocks noChangeAspect="1"/>
          </p:cNvPicPr>
          <p:nvPr/>
        </p:nvPicPr>
        <p:blipFill>
          <a:blip r:embed="rId2"/>
          <a:stretch>
            <a:fillRect/>
          </a:stretch>
        </p:blipFill>
        <p:spPr>
          <a:xfrm>
            <a:off x="1598476" y="1375761"/>
            <a:ext cx="1672191" cy="1280671"/>
          </a:xfrm>
          <a:prstGeom prst="rect">
            <a:avLst/>
          </a:prstGeom>
        </p:spPr>
      </p:pic>
      <p:pic>
        <p:nvPicPr>
          <p:cNvPr id="10" name="Picture 9"/>
          <p:cNvPicPr>
            <a:picLocks noChangeAspect="1"/>
          </p:cNvPicPr>
          <p:nvPr/>
        </p:nvPicPr>
        <p:blipFill>
          <a:blip r:embed="rId3"/>
          <a:stretch>
            <a:fillRect/>
          </a:stretch>
        </p:blipFill>
        <p:spPr>
          <a:xfrm>
            <a:off x="408977" y="1397652"/>
            <a:ext cx="1033739" cy="1739428"/>
          </a:xfrm>
          <a:prstGeom prst="rect">
            <a:avLst/>
          </a:prstGeom>
        </p:spPr>
      </p:pic>
      <p:pic>
        <p:nvPicPr>
          <p:cNvPr id="11" name="Picture 10"/>
          <p:cNvPicPr>
            <a:picLocks noChangeAspect="1"/>
          </p:cNvPicPr>
          <p:nvPr/>
        </p:nvPicPr>
        <p:blipFill>
          <a:blip r:embed="rId4"/>
          <a:stretch>
            <a:fillRect/>
          </a:stretch>
        </p:blipFill>
        <p:spPr>
          <a:xfrm rot="10800000">
            <a:off x="1598476" y="2825229"/>
            <a:ext cx="1980690" cy="695679"/>
          </a:xfrm>
          <a:prstGeom prst="rect">
            <a:avLst/>
          </a:prstGeom>
        </p:spPr>
      </p:pic>
      <p:pic>
        <p:nvPicPr>
          <p:cNvPr id="12" name="Picture 4" descr="https://ae01.alicdn.com/kf/S987820f4abcd41a2be7bb6d5118a3449b.jpg"/>
          <p:cNvPicPr>
            <a:picLocks noChangeAspect="1" noChangeArrowheads="1"/>
          </p:cNvPicPr>
          <p:nvPr/>
        </p:nvPicPr>
        <p:blipFill rotWithShape="1">
          <a:blip r:embed="rId5">
            <a:extLst>
              <a:ext uri="{28A0092B-C50C-407E-A947-70E740481C1C}">
                <a14:useLocalDpi xmlns:a14="http://schemas.microsoft.com/office/drawing/2010/main" val="0"/>
              </a:ext>
            </a:extLst>
          </a:blip>
          <a:srcRect t="30588" r="33854" b="54348"/>
          <a:stretch/>
        </p:blipFill>
        <p:spPr bwMode="auto">
          <a:xfrm>
            <a:off x="3995054" y="1404988"/>
            <a:ext cx="4032000" cy="101369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rotWithShape="1">
          <a:blip r:embed="rId6"/>
          <a:srcRect l="2879" r="54974"/>
          <a:stretch/>
        </p:blipFill>
        <p:spPr>
          <a:xfrm>
            <a:off x="8177527" y="1404988"/>
            <a:ext cx="1152000" cy="2404307"/>
          </a:xfrm>
          <a:prstGeom prst="rect">
            <a:avLst/>
          </a:prstGeom>
        </p:spPr>
      </p:pic>
      <p:pic>
        <p:nvPicPr>
          <p:cNvPr id="15" name="Picture 14"/>
          <p:cNvPicPr>
            <a:picLocks noChangeAspect="1"/>
          </p:cNvPicPr>
          <p:nvPr/>
        </p:nvPicPr>
        <p:blipFill>
          <a:blip r:embed="rId7"/>
          <a:stretch>
            <a:fillRect/>
          </a:stretch>
        </p:blipFill>
        <p:spPr>
          <a:xfrm>
            <a:off x="9480000" y="1422293"/>
            <a:ext cx="2081217" cy="1723619"/>
          </a:xfrm>
          <a:prstGeom prst="rect">
            <a:avLst/>
          </a:prstGeom>
        </p:spPr>
      </p:pic>
      <p:sp>
        <p:nvSpPr>
          <p:cNvPr id="16" name="TextBox 15"/>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pic>
        <p:nvPicPr>
          <p:cNvPr id="17" name="Picture 2" descr="https://ae01.alicdn.com/kf/S8d1316ad038c45eca20e1dac53ce855aq.jpg?width=800&amp;height=800&amp;hash=1600"/>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1817" t="21189" r="5978" b="17394"/>
          <a:stretch/>
        </p:blipFill>
        <p:spPr bwMode="auto">
          <a:xfrm>
            <a:off x="374475" y="3792240"/>
            <a:ext cx="1545525" cy="115470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9"/>
          <a:stretch>
            <a:fillRect/>
          </a:stretch>
        </p:blipFill>
        <p:spPr>
          <a:xfrm>
            <a:off x="2118614" y="3792669"/>
            <a:ext cx="2256359" cy="1218035"/>
          </a:xfrm>
          <a:prstGeom prst="rect">
            <a:avLst/>
          </a:prstGeom>
        </p:spPr>
      </p:pic>
      <p:pic>
        <p:nvPicPr>
          <p:cNvPr id="3074" name="Picture 2" descr="https://avtronic.eu/medias/cfr1w0512-330r/cfr1w0512-330r.jpg"/>
          <p:cNvPicPr>
            <a:picLocks noChangeAspect="1" noChangeArrowheads="1"/>
          </p:cNvPicPr>
          <p:nvPr/>
        </p:nvPicPr>
        <p:blipFill rotWithShape="1">
          <a:blip r:embed="rId10">
            <a:extLst>
              <a:ext uri="{28A0092B-C50C-407E-A947-70E740481C1C}">
                <a14:useLocalDpi xmlns:a14="http://schemas.microsoft.com/office/drawing/2010/main" val="0"/>
              </a:ext>
            </a:extLst>
          </a:blip>
          <a:srcRect l="18314" t="26923" r="19088" b="24258"/>
          <a:stretch/>
        </p:blipFill>
        <p:spPr bwMode="auto">
          <a:xfrm>
            <a:off x="2415622" y="5301510"/>
            <a:ext cx="2096643" cy="122633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11"/>
          <a:stretch>
            <a:fillRect/>
          </a:stretch>
        </p:blipFill>
        <p:spPr>
          <a:xfrm>
            <a:off x="8177527" y="4369591"/>
            <a:ext cx="3257143" cy="2000000"/>
          </a:xfrm>
          <a:prstGeom prst="rect">
            <a:avLst/>
          </a:prstGeom>
        </p:spPr>
      </p:pic>
      <p:pic>
        <p:nvPicPr>
          <p:cNvPr id="3076" name="Picture 4" descr="https://ae01.alicdn.com/kf/H9397fdeb4dbf421eb6c70ba2d9f5972aB.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2477" t="22772" r="8153" b="19780"/>
          <a:stretch/>
        </p:blipFill>
        <p:spPr bwMode="auto">
          <a:xfrm>
            <a:off x="408977" y="5182693"/>
            <a:ext cx="1872000" cy="135497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ae01.alicdn.com/kf/He99ba48eb0084a55be021ae3cc28910fN.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4257" t="4090" r="5033" b="35838"/>
          <a:stretch/>
        </p:blipFill>
        <p:spPr bwMode="auto">
          <a:xfrm>
            <a:off x="5124221" y="4827623"/>
            <a:ext cx="1927184" cy="168628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ae01.alicdn.com/kf/Sfd3fdfd2a63f4c9d9945a6921f981f49r.jpg"/>
          <p:cNvPicPr>
            <a:picLocks noChangeAspect="1" noChangeArrowheads="1"/>
          </p:cNvPicPr>
          <p:nvPr/>
        </p:nvPicPr>
        <p:blipFill rotWithShape="1">
          <a:blip r:embed="rId14">
            <a:extLst>
              <a:ext uri="{28A0092B-C50C-407E-A947-70E740481C1C}">
                <a14:useLocalDpi xmlns:a14="http://schemas.microsoft.com/office/drawing/2010/main" val="0"/>
              </a:ext>
            </a:extLst>
          </a:blip>
          <a:srcRect l="1894" t="31086" r="31586" b="30363"/>
          <a:stretch/>
        </p:blipFill>
        <p:spPr bwMode="auto">
          <a:xfrm>
            <a:off x="4475702" y="2540318"/>
            <a:ext cx="3384000" cy="1961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23511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15767" y="256674"/>
            <a:ext cx="11376508" cy="667800"/>
          </a:xfrm>
        </p:spPr>
        <p:txBody>
          <a:bodyPr>
            <a:normAutofit/>
          </a:bodyPr>
          <a:lstStyle/>
          <a:p>
            <a:r>
              <a:rPr lang="en-US" dirty="0"/>
              <a:t>Pool Clock : ESP32-WROOM-32U</a:t>
            </a:r>
          </a:p>
        </p:txBody>
      </p:sp>
      <p:sp>
        <p:nvSpPr>
          <p:cNvPr id="50" name="TextBox 49"/>
          <p:cNvSpPr txBox="1"/>
          <p:nvPr/>
        </p:nvSpPr>
        <p:spPr>
          <a:xfrm>
            <a:off x="4374973" y="6488668"/>
            <a:ext cx="3425681" cy="369332"/>
          </a:xfrm>
          <a:prstGeom prst="rect">
            <a:avLst/>
          </a:prstGeom>
          <a:solidFill>
            <a:schemeClr val="bg1"/>
          </a:solidFill>
          <a:ln>
            <a:solidFill>
              <a:srgbClr val="3F3F3F"/>
            </a:solidFill>
          </a:ln>
        </p:spPr>
        <p:txBody>
          <a:bodyPr wrap="none" rtlCol="0">
            <a:spAutoFit/>
          </a:bodyPr>
          <a:lstStyle/>
          <a:p>
            <a:r>
              <a:rPr lang="en-US" dirty="0"/>
              <a:t>Pool </a:t>
            </a:r>
            <a:r>
              <a:rPr lang="en-US" dirty="0" smtClean="0"/>
              <a:t>Clock </a:t>
            </a:r>
            <a:r>
              <a:rPr lang="en-US" dirty="0"/>
              <a:t>© Yves Gaignard - </a:t>
            </a:r>
            <a:r>
              <a:rPr lang="en-US" dirty="0" smtClean="0"/>
              <a:t>2023</a:t>
            </a:r>
            <a:endParaRPr lang="en-US" dirty="0"/>
          </a:p>
        </p:txBody>
      </p:sp>
      <p:pic>
        <p:nvPicPr>
          <p:cNvPr id="4" name="Picture 3"/>
          <p:cNvPicPr>
            <a:picLocks noChangeAspect="1"/>
          </p:cNvPicPr>
          <p:nvPr/>
        </p:nvPicPr>
        <p:blipFill rotWithShape="1">
          <a:blip r:embed="rId2"/>
          <a:srcRect l="56232"/>
          <a:stretch/>
        </p:blipFill>
        <p:spPr>
          <a:xfrm>
            <a:off x="400595" y="1956962"/>
            <a:ext cx="1342349" cy="2015461"/>
          </a:xfrm>
          <a:prstGeom prst="rect">
            <a:avLst/>
          </a:prstGeom>
        </p:spPr>
      </p:pic>
      <p:pic>
        <p:nvPicPr>
          <p:cNvPr id="5" name="Picture 4"/>
          <p:cNvPicPr>
            <a:picLocks noChangeAspect="1"/>
          </p:cNvPicPr>
          <p:nvPr/>
        </p:nvPicPr>
        <p:blipFill rotWithShape="1">
          <a:blip r:embed="rId2"/>
          <a:srcRect r="59526"/>
          <a:stretch/>
        </p:blipFill>
        <p:spPr>
          <a:xfrm>
            <a:off x="400595" y="4508573"/>
            <a:ext cx="1241330" cy="2015461"/>
          </a:xfrm>
          <a:prstGeom prst="rect">
            <a:avLst/>
          </a:prstGeom>
        </p:spPr>
      </p:pic>
      <p:sp>
        <p:nvSpPr>
          <p:cNvPr id="6" name="TextBox 5"/>
          <p:cNvSpPr txBox="1"/>
          <p:nvPr/>
        </p:nvSpPr>
        <p:spPr>
          <a:xfrm>
            <a:off x="42320" y="1504221"/>
            <a:ext cx="2058897" cy="369332"/>
          </a:xfrm>
          <a:prstGeom prst="rect">
            <a:avLst/>
          </a:prstGeom>
          <a:noFill/>
        </p:spPr>
        <p:txBody>
          <a:bodyPr wrap="none" rtlCol="0">
            <a:spAutoFit/>
          </a:bodyPr>
          <a:lstStyle/>
          <a:p>
            <a:r>
              <a:rPr lang="en-US" b="1" dirty="0" smtClean="0">
                <a:solidFill>
                  <a:srgbClr val="FF0000"/>
                </a:solidFill>
              </a:rPr>
              <a:t>ESP32-VROOM-32D</a:t>
            </a:r>
            <a:endParaRPr lang="en-US" b="1" dirty="0">
              <a:solidFill>
                <a:srgbClr val="FF0000"/>
              </a:solidFill>
            </a:endParaRPr>
          </a:p>
        </p:txBody>
      </p:sp>
      <p:sp>
        <p:nvSpPr>
          <p:cNvPr id="7" name="TextBox 6"/>
          <p:cNvSpPr txBox="1"/>
          <p:nvPr/>
        </p:nvSpPr>
        <p:spPr>
          <a:xfrm>
            <a:off x="42320" y="4139241"/>
            <a:ext cx="2063706" cy="369332"/>
          </a:xfrm>
          <a:prstGeom prst="rect">
            <a:avLst/>
          </a:prstGeom>
          <a:noFill/>
        </p:spPr>
        <p:txBody>
          <a:bodyPr wrap="none" rtlCol="0">
            <a:spAutoFit/>
          </a:bodyPr>
          <a:lstStyle/>
          <a:p>
            <a:r>
              <a:rPr lang="en-US" b="1" dirty="0" smtClean="0">
                <a:solidFill>
                  <a:srgbClr val="FF0000"/>
                </a:solidFill>
              </a:rPr>
              <a:t>ESP32-VROOM-32U</a:t>
            </a:r>
            <a:endParaRPr lang="en-US" b="1" dirty="0">
              <a:solidFill>
                <a:srgbClr val="FF0000"/>
              </a:solidFill>
            </a:endParaRPr>
          </a:p>
        </p:txBody>
      </p:sp>
      <p:pic>
        <p:nvPicPr>
          <p:cNvPr id="8" name="Picture 7"/>
          <p:cNvPicPr>
            <a:picLocks noChangeAspect="1"/>
          </p:cNvPicPr>
          <p:nvPr/>
        </p:nvPicPr>
        <p:blipFill>
          <a:blip r:embed="rId3"/>
          <a:stretch>
            <a:fillRect/>
          </a:stretch>
        </p:blipFill>
        <p:spPr>
          <a:xfrm>
            <a:off x="2459492" y="1236618"/>
            <a:ext cx="3511692" cy="4565992"/>
          </a:xfrm>
          <a:prstGeom prst="rect">
            <a:avLst/>
          </a:prstGeom>
        </p:spPr>
      </p:pic>
      <p:pic>
        <p:nvPicPr>
          <p:cNvPr id="9" name="Picture 8"/>
          <p:cNvPicPr>
            <a:picLocks noChangeAspect="1"/>
          </p:cNvPicPr>
          <p:nvPr/>
        </p:nvPicPr>
        <p:blipFill>
          <a:blip r:embed="rId4"/>
          <a:stretch>
            <a:fillRect/>
          </a:stretch>
        </p:blipFill>
        <p:spPr>
          <a:xfrm>
            <a:off x="7295645" y="312401"/>
            <a:ext cx="4850096" cy="6021000"/>
          </a:xfrm>
          <a:prstGeom prst="rect">
            <a:avLst/>
          </a:prstGeom>
        </p:spPr>
      </p:pic>
      <p:sp>
        <p:nvSpPr>
          <p:cNvPr id="10" name="TextBox 9"/>
          <p:cNvSpPr txBox="1"/>
          <p:nvPr/>
        </p:nvSpPr>
        <p:spPr>
          <a:xfrm>
            <a:off x="1841175" y="5839579"/>
            <a:ext cx="4733796" cy="338554"/>
          </a:xfrm>
          <a:prstGeom prst="rect">
            <a:avLst/>
          </a:prstGeom>
          <a:noFill/>
        </p:spPr>
        <p:txBody>
          <a:bodyPr wrap="none" rtlCol="0">
            <a:spAutoFit/>
          </a:bodyPr>
          <a:lstStyle/>
          <a:p>
            <a:r>
              <a:rPr lang="en-US" sz="1600" dirty="0" smtClean="0">
                <a:solidFill>
                  <a:srgbClr val="FF0000"/>
                </a:solidFill>
                <a:hlinkClick r:id="rId5"/>
              </a:rPr>
              <a:t>Getting Started ESP32-DevKitC V4 development board.</a:t>
            </a:r>
            <a:endParaRPr lang="en-US" sz="1600" dirty="0">
              <a:solidFill>
                <a:srgbClr val="FF0000"/>
              </a:solidFill>
            </a:endParaRPr>
          </a:p>
        </p:txBody>
      </p:sp>
      <p:sp>
        <p:nvSpPr>
          <p:cNvPr id="11" name="TextBox 10"/>
          <p:cNvSpPr txBox="1"/>
          <p:nvPr/>
        </p:nvSpPr>
        <p:spPr>
          <a:xfrm>
            <a:off x="1841176" y="6156479"/>
            <a:ext cx="1764681" cy="338554"/>
          </a:xfrm>
          <a:prstGeom prst="rect">
            <a:avLst/>
          </a:prstGeom>
          <a:noFill/>
        </p:spPr>
        <p:txBody>
          <a:bodyPr wrap="square" rtlCol="0">
            <a:spAutoFit/>
          </a:bodyPr>
          <a:lstStyle/>
          <a:p>
            <a:r>
              <a:rPr lang="en-US" sz="1600" dirty="0" smtClean="0">
                <a:solidFill>
                  <a:srgbClr val="FF0000"/>
                </a:solidFill>
                <a:hlinkClick r:id="rId6"/>
              </a:rPr>
              <a:t>API Reference</a:t>
            </a:r>
            <a:endParaRPr lang="en-US" sz="1600" dirty="0">
              <a:solidFill>
                <a:srgbClr val="FF0000"/>
              </a:solidFill>
            </a:endParaRPr>
          </a:p>
        </p:txBody>
      </p:sp>
      <p:sp>
        <p:nvSpPr>
          <p:cNvPr id="12" name="TextBox 11"/>
          <p:cNvSpPr txBox="1"/>
          <p:nvPr/>
        </p:nvSpPr>
        <p:spPr>
          <a:xfrm>
            <a:off x="1841175" y="6433478"/>
            <a:ext cx="1160895" cy="338554"/>
          </a:xfrm>
          <a:prstGeom prst="rect">
            <a:avLst/>
          </a:prstGeom>
          <a:noFill/>
        </p:spPr>
        <p:txBody>
          <a:bodyPr wrap="none" rtlCol="0">
            <a:spAutoFit/>
          </a:bodyPr>
          <a:lstStyle/>
          <a:p>
            <a:r>
              <a:rPr lang="en-US" sz="1600" dirty="0" smtClean="0">
                <a:hlinkClick r:id="rId7"/>
              </a:rPr>
              <a:t>Demo Code</a:t>
            </a:r>
            <a:endParaRPr lang="en-US" sz="1600" dirty="0"/>
          </a:p>
        </p:txBody>
      </p:sp>
    </p:spTree>
    <p:extLst>
      <p:ext uri="{BB962C8B-B14F-4D97-AF65-F5344CB8AC3E}">
        <p14:creationId xmlns:p14="http://schemas.microsoft.com/office/powerpoint/2010/main" val="3059142671"/>
      </p:ext>
    </p:extLst>
  </p:cSld>
  <p:clrMapOvr>
    <a:masterClrMapping/>
  </p:clrMapOvr>
  <p:timing>
    <p:tnLst>
      <p:par>
        <p:cTn id="1" dur="indefinite" restart="never" nodeType="tmRoot"/>
      </p:par>
    </p:tnLst>
  </p:timing>
</p:sld>
</file>

<file path=ppt/theme/theme1.xml><?xml version="1.0" encoding="utf-8"?>
<a:theme xmlns:a="http://schemas.openxmlformats.org/drawingml/2006/main" name="Tech Computer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901026.potx" id="{FD85E87A-7813-4F67-9E59-69B5487A1910}" vid="{BDF94C36-3ACF-4CF1-939F-F4211E6D666F}"/>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technology circuit board design presentation (widescreen)</Template>
  <TotalTime>42031</TotalTime>
  <Words>2841</Words>
  <Application>Microsoft Office PowerPoint</Application>
  <PresentationFormat>Widescreen</PresentationFormat>
  <Paragraphs>414</Paragraphs>
  <Slides>27</Slides>
  <Notes>0</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Candara</vt:lpstr>
      <vt:lpstr>Consolas</vt:lpstr>
      <vt:lpstr>Courier10 BT</vt:lpstr>
      <vt:lpstr>Tech Computer 16x9</vt:lpstr>
      <vt:lpstr>Pool Clock</vt:lpstr>
      <vt:lpstr>Pool Clock : Fusion 360 model representation</vt:lpstr>
      <vt:lpstr>Pool Clock : Fusion 360 model representation</vt:lpstr>
      <vt:lpstr>Pool Clock : Wiring Diagram</vt:lpstr>
      <vt:lpstr>Pool Clock : Wiring Diagram</vt:lpstr>
      <vt:lpstr>Pool Clock : Wiring schematic</vt:lpstr>
      <vt:lpstr>PowerPoint Presentation</vt:lpstr>
      <vt:lpstr>PowerPoint Presentation</vt:lpstr>
      <vt:lpstr>Pool Clock : ESP32-WROOM-32U</vt:lpstr>
      <vt:lpstr>Pool Clock : ESP32-WROOM-32U</vt:lpstr>
      <vt:lpstr>PowerPoint Presentation</vt:lpstr>
      <vt:lpstr>Pool Clock : Led Strip WS2812B 60 Leds/m IP30 </vt:lpstr>
      <vt:lpstr>Pool Clock : Photosensitive Sensor Module Light Detection Module</vt:lpstr>
      <vt:lpstr>Pool Clock : AM2320 Digital Temperature and Humidity </vt:lpstr>
      <vt:lpstr>Pool Clock : DS18B20 Waterproof Temperature Sensor</vt:lpstr>
      <vt:lpstr>Pool Clock : LCD 20x4 I2C</vt:lpstr>
      <vt:lpstr>Pool Clock : HC SR501 PIR Motion Sensor</vt:lpstr>
      <vt:lpstr>Pool Clock : Female Power Connector 5.5 x 2.1mm </vt:lpstr>
      <vt:lpstr>Pool Clock : LED Power Adapter 5.5*2.1~2.5mm Female Connector AC 220V To DC 5V (10A)</vt:lpstr>
      <vt:lpstr>Pool Clock : Push Button</vt:lpstr>
      <vt:lpstr>Pool Clock : Led Wiring Schema</vt:lpstr>
      <vt:lpstr>Pool Clock : Segment Directions and Positions</vt:lpstr>
      <vt:lpstr>Pool Clock : Use</vt:lpstr>
      <vt:lpstr>Pool Clock : Command State Machine</vt:lpstr>
      <vt:lpstr>Pool Clock : Icons</vt:lpstr>
      <vt:lpstr>Pool Clock : Command State Machine</vt:lpstr>
      <vt:lpstr>Pool Clock : Wiring Diagram</vt:lpstr>
    </vt:vector>
  </TitlesOfParts>
  <Company>DASSAULT SYSTEMES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Pool Clock</dc:title>
  <dc:creator>GAIGNARD Yves</dc:creator>
  <cp:lastModifiedBy>GAIGNARD Yves</cp:lastModifiedBy>
  <cp:revision>134</cp:revision>
  <cp:lastPrinted>2023-08-03T07:03:14Z</cp:lastPrinted>
  <dcterms:created xsi:type="dcterms:W3CDTF">2023-05-09T11:57:23Z</dcterms:created>
  <dcterms:modified xsi:type="dcterms:W3CDTF">2023-08-03T08:43:27Z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